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9" r:id="rId2"/>
  </p:sldMasterIdLst>
  <p:notesMasterIdLst>
    <p:notesMasterId r:id="rId41"/>
  </p:notesMasterIdLst>
  <p:sldIdLst>
    <p:sldId id="256" r:id="rId3"/>
    <p:sldId id="286" r:id="rId4"/>
    <p:sldId id="279" r:id="rId5"/>
    <p:sldId id="297" r:id="rId6"/>
    <p:sldId id="308" r:id="rId7"/>
    <p:sldId id="309" r:id="rId8"/>
    <p:sldId id="314" r:id="rId9"/>
    <p:sldId id="281" r:id="rId10"/>
    <p:sldId id="264" r:id="rId11"/>
    <p:sldId id="273" r:id="rId12"/>
    <p:sldId id="313" r:id="rId13"/>
    <p:sldId id="299" r:id="rId14"/>
    <p:sldId id="275" r:id="rId15"/>
    <p:sldId id="312" r:id="rId16"/>
    <p:sldId id="258" r:id="rId17"/>
    <p:sldId id="276" r:id="rId18"/>
    <p:sldId id="257" r:id="rId19"/>
    <p:sldId id="291" r:id="rId20"/>
    <p:sldId id="280" r:id="rId21"/>
    <p:sldId id="293" r:id="rId22"/>
    <p:sldId id="283" r:id="rId23"/>
    <p:sldId id="301" r:id="rId24"/>
    <p:sldId id="289" r:id="rId25"/>
    <p:sldId id="271" r:id="rId26"/>
    <p:sldId id="302" r:id="rId27"/>
    <p:sldId id="300" r:id="rId28"/>
    <p:sldId id="311" r:id="rId29"/>
    <p:sldId id="304" r:id="rId30"/>
    <p:sldId id="305" r:id="rId31"/>
    <p:sldId id="310" r:id="rId32"/>
    <p:sldId id="306" r:id="rId33"/>
    <p:sldId id="303" r:id="rId34"/>
    <p:sldId id="307" r:id="rId35"/>
    <p:sldId id="266" r:id="rId36"/>
    <p:sldId id="296" r:id="rId37"/>
    <p:sldId id="295" r:id="rId38"/>
    <p:sldId id="290"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466DDF-13CF-FA24-9C8D-19CC456F07E6}" name="Gary Fontenot" initials="GF" userId="S::gfonteno@schsd.org::db9fe64a-8531-4f4c-95aa-35505b2447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0378" autoAdjust="0"/>
  </p:normalViewPr>
  <p:slideViewPr>
    <p:cSldViewPr snapToGrid="0">
      <p:cViewPr varScale="1">
        <p:scale>
          <a:sx n="99" d="100"/>
          <a:sy n="99" d="100"/>
        </p:scale>
        <p:origin x="372" y="90"/>
      </p:cViewPr>
      <p:guideLst/>
    </p:cSldViewPr>
  </p:slideViewPr>
  <p:outlineViewPr>
    <p:cViewPr>
      <p:scale>
        <a:sx n="33" d="100"/>
        <a:sy n="33" d="100"/>
      </p:scale>
      <p:origin x="0" y="-1404"/>
    </p:cViewPr>
  </p:outlin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5ACDD-80BA-4109-A57D-AFE9DEBE23F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9470B4D-5351-4AF1-8D99-C874E6F81571}">
      <dgm:prSet/>
      <dgm:spPr/>
      <dgm:t>
        <a:bodyPr/>
        <a:lstStyle/>
        <a:p>
          <a:r>
            <a:rPr lang="en-US"/>
            <a:t>Caregiving</a:t>
          </a:r>
        </a:p>
      </dgm:t>
    </dgm:pt>
    <dgm:pt modelId="{3BC18BB2-B1F9-4F21-82FC-2AE9B2ED1F74}" type="parTrans" cxnId="{04CE2003-2F94-4F27-87D2-8F3F46CA94E7}">
      <dgm:prSet/>
      <dgm:spPr/>
      <dgm:t>
        <a:bodyPr/>
        <a:lstStyle/>
        <a:p>
          <a:endParaRPr lang="en-US"/>
        </a:p>
      </dgm:t>
    </dgm:pt>
    <dgm:pt modelId="{C17E6F19-73F7-4598-8A2F-A40FD46D6661}" type="sibTrans" cxnId="{04CE2003-2F94-4F27-87D2-8F3F46CA94E7}">
      <dgm:prSet/>
      <dgm:spPr/>
      <dgm:t>
        <a:bodyPr/>
        <a:lstStyle/>
        <a:p>
          <a:endParaRPr lang="en-US"/>
        </a:p>
      </dgm:t>
    </dgm:pt>
    <dgm:pt modelId="{27359782-5A92-48CF-9AF7-6F690E768305}">
      <dgm:prSet/>
      <dgm:spPr/>
      <dgm:t>
        <a:bodyPr/>
        <a:lstStyle/>
        <a:p>
          <a:r>
            <a:rPr lang="en-US" dirty="0"/>
            <a:t>Health &amp; Nutrition</a:t>
          </a:r>
        </a:p>
      </dgm:t>
    </dgm:pt>
    <dgm:pt modelId="{C3C65CCB-E5FC-4B55-B3E7-DE79843E0A9A}" type="parTrans" cxnId="{0A91C40B-43F3-4C17-9813-1C3CEC5287F7}">
      <dgm:prSet/>
      <dgm:spPr/>
      <dgm:t>
        <a:bodyPr/>
        <a:lstStyle/>
        <a:p>
          <a:endParaRPr lang="en-US"/>
        </a:p>
      </dgm:t>
    </dgm:pt>
    <dgm:pt modelId="{EED172EE-EE51-41BE-A9A9-8C5631D9C5BB}" type="sibTrans" cxnId="{0A91C40B-43F3-4C17-9813-1C3CEC5287F7}">
      <dgm:prSet/>
      <dgm:spPr/>
      <dgm:t>
        <a:bodyPr/>
        <a:lstStyle/>
        <a:p>
          <a:endParaRPr lang="en-US"/>
        </a:p>
      </dgm:t>
    </dgm:pt>
    <dgm:pt modelId="{25F3DB31-2742-47EE-BD6C-148E5F06F85C}">
      <dgm:prSet/>
      <dgm:spPr/>
      <dgm:t>
        <a:bodyPr/>
        <a:lstStyle/>
        <a:p>
          <a:r>
            <a:rPr lang="en-US" dirty="0"/>
            <a:t>Housing &amp; Transportation</a:t>
          </a:r>
        </a:p>
      </dgm:t>
    </dgm:pt>
    <dgm:pt modelId="{99A3AC08-5137-4D8D-9907-66B20C4BCE6F}" type="parTrans" cxnId="{F3494D7A-A8F0-4B42-B008-C206A868EF64}">
      <dgm:prSet/>
      <dgm:spPr/>
      <dgm:t>
        <a:bodyPr/>
        <a:lstStyle/>
        <a:p>
          <a:endParaRPr lang="en-US"/>
        </a:p>
      </dgm:t>
    </dgm:pt>
    <dgm:pt modelId="{D5010B47-0B89-48FA-A0E4-B6F77669C875}" type="sibTrans" cxnId="{F3494D7A-A8F0-4B42-B008-C206A868EF64}">
      <dgm:prSet/>
      <dgm:spPr/>
      <dgm:t>
        <a:bodyPr/>
        <a:lstStyle/>
        <a:p>
          <a:endParaRPr lang="en-US"/>
        </a:p>
      </dgm:t>
    </dgm:pt>
    <dgm:pt modelId="{72CABE01-2CDC-469F-8E99-2AE7E9CBF972}">
      <dgm:prSet/>
      <dgm:spPr/>
      <dgm:t>
        <a:bodyPr/>
        <a:lstStyle/>
        <a:p>
          <a:r>
            <a:rPr lang="en-US" dirty="0"/>
            <a:t>Access to Services</a:t>
          </a:r>
        </a:p>
      </dgm:t>
    </dgm:pt>
    <dgm:pt modelId="{F660A37C-AF04-46CF-AE6B-523C485856BF}" type="parTrans" cxnId="{44238572-1457-4EFE-81E3-9F754C17C471}">
      <dgm:prSet/>
      <dgm:spPr/>
      <dgm:t>
        <a:bodyPr/>
        <a:lstStyle/>
        <a:p>
          <a:endParaRPr lang="en-US"/>
        </a:p>
      </dgm:t>
    </dgm:pt>
    <dgm:pt modelId="{4351FB79-0A62-410E-A9A4-2FA59DDB003A}" type="sibTrans" cxnId="{44238572-1457-4EFE-81E3-9F754C17C471}">
      <dgm:prSet/>
      <dgm:spPr/>
      <dgm:t>
        <a:bodyPr/>
        <a:lstStyle/>
        <a:p>
          <a:endParaRPr lang="en-US"/>
        </a:p>
      </dgm:t>
    </dgm:pt>
    <dgm:pt modelId="{C1CF53C9-D3B2-49FA-AA22-A525987EC07C}">
      <dgm:prSet/>
      <dgm:spPr/>
      <dgm:t>
        <a:bodyPr/>
        <a:lstStyle/>
        <a:p>
          <a:r>
            <a:rPr lang="en-US" dirty="0"/>
            <a:t>Financial Stability</a:t>
          </a:r>
        </a:p>
      </dgm:t>
    </dgm:pt>
    <dgm:pt modelId="{D867FFEB-D6DF-4FE8-B0AF-9F941EA2D69B}" type="parTrans" cxnId="{6E64D834-515A-4925-8312-4E2CDAE429BA}">
      <dgm:prSet/>
      <dgm:spPr/>
      <dgm:t>
        <a:bodyPr/>
        <a:lstStyle/>
        <a:p>
          <a:endParaRPr lang="en-US"/>
        </a:p>
      </dgm:t>
    </dgm:pt>
    <dgm:pt modelId="{D42AF3AC-4BF7-45A1-95CA-922D8E974660}" type="sibTrans" cxnId="{6E64D834-515A-4925-8312-4E2CDAE429BA}">
      <dgm:prSet/>
      <dgm:spPr/>
      <dgm:t>
        <a:bodyPr/>
        <a:lstStyle/>
        <a:p>
          <a:endParaRPr lang="en-US"/>
        </a:p>
      </dgm:t>
    </dgm:pt>
    <dgm:pt modelId="{DC9D76D1-B410-45CB-AE8C-F16C6FF9D215}" type="pres">
      <dgm:prSet presAssocID="{A495ACDD-80BA-4109-A57D-AFE9DEBE23F7}" presName="vert0" presStyleCnt="0">
        <dgm:presLayoutVars>
          <dgm:dir/>
          <dgm:animOne val="branch"/>
          <dgm:animLvl val="lvl"/>
        </dgm:presLayoutVars>
      </dgm:prSet>
      <dgm:spPr/>
    </dgm:pt>
    <dgm:pt modelId="{0E5FC5F8-AF4A-476F-8E3D-796450385D80}" type="pres">
      <dgm:prSet presAssocID="{89470B4D-5351-4AF1-8D99-C874E6F81571}" presName="thickLine" presStyleLbl="alignNode1" presStyleIdx="0" presStyleCnt="5"/>
      <dgm:spPr/>
    </dgm:pt>
    <dgm:pt modelId="{EC322E3E-3A9C-4C1F-8714-6332B79046ED}" type="pres">
      <dgm:prSet presAssocID="{89470B4D-5351-4AF1-8D99-C874E6F81571}" presName="horz1" presStyleCnt="0"/>
      <dgm:spPr/>
    </dgm:pt>
    <dgm:pt modelId="{374F37BB-2A30-41D9-BF18-6252054FB7B8}" type="pres">
      <dgm:prSet presAssocID="{89470B4D-5351-4AF1-8D99-C874E6F81571}" presName="tx1" presStyleLbl="revTx" presStyleIdx="0" presStyleCnt="5"/>
      <dgm:spPr/>
    </dgm:pt>
    <dgm:pt modelId="{0C4C23F4-9813-4338-AD46-08E515F29F4C}" type="pres">
      <dgm:prSet presAssocID="{89470B4D-5351-4AF1-8D99-C874E6F81571}" presName="vert1" presStyleCnt="0"/>
      <dgm:spPr/>
    </dgm:pt>
    <dgm:pt modelId="{C1F4DC0F-DEBA-4B56-B4B7-8BDA4EAAE1D8}" type="pres">
      <dgm:prSet presAssocID="{27359782-5A92-48CF-9AF7-6F690E768305}" presName="thickLine" presStyleLbl="alignNode1" presStyleIdx="1" presStyleCnt="5"/>
      <dgm:spPr/>
    </dgm:pt>
    <dgm:pt modelId="{7D95B78E-8FC6-41F0-8CE2-DA9A80BCE1C8}" type="pres">
      <dgm:prSet presAssocID="{27359782-5A92-48CF-9AF7-6F690E768305}" presName="horz1" presStyleCnt="0"/>
      <dgm:spPr/>
    </dgm:pt>
    <dgm:pt modelId="{C9FAC696-166B-4E43-8DC9-BB3E9B6CF617}" type="pres">
      <dgm:prSet presAssocID="{27359782-5A92-48CF-9AF7-6F690E768305}" presName="tx1" presStyleLbl="revTx" presStyleIdx="1" presStyleCnt="5"/>
      <dgm:spPr/>
    </dgm:pt>
    <dgm:pt modelId="{B433B496-EB8B-427B-8C50-934AED5165E7}" type="pres">
      <dgm:prSet presAssocID="{27359782-5A92-48CF-9AF7-6F690E768305}" presName="vert1" presStyleCnt="0"/>
      <dgm:spPr/>
    </dgm:pt>
    <dgm:pt modelId="{9273C3A6-8BEF-43C2-A008-FFD9B40EFF72}" type="pres">
      <dgm:prSet presAssocID="{25F3DB31-2742-47EE-BD6C-148E5F06F85C}" presName="thickLine" presStyleLbl="alignNode1" presStyleIdx="2" presStyleCnt="5"/>
      <dgm:spPr/>
    </dgm:pt>
    <dgm:pt modelId="{ABFF4E37-2E6B-43F0-A7E9-AD2B153F7B5E}" type="pres">
      <dgm:prSet presAssocID="{25F3DB31-2742-47EE-BD6C-148E5F06F85C}" presName="horz1" presStyleCnt="0"/>
      <dgm:spPr/>
    </dgm:pt>
    <dgm:pt modelId="{E8DD0C30-BB7A-4422-A046-5952D0146979}" type="pres">
      <dgm:prSet presAssocID="{25F3DB31-2742-47EE-BD6C-148E5F06F85C}" presName="tx1" presStyleLbl="revTx" presStyleIdx="2" presStyleCnt="5"/>
      <dgm:spPr/>
    </dgm:pt>
    <dgm:pt modelId="{B611157B-0CAE-4C9E-8194-673D359CB55C}" type="pres">
      <dgm:prSet presAssocID="{25F3DB31-2742-47EE-BD6C-148E5F06F85C}" presName="vert1" presStyleCnt="0"/>
      <dgm:spPr/>
    </dgm:pt>
    <dgm:pt modelId="{1243D85C-E52A-4FF5-A80A-A87387AFC615}" type="pres">
      <dgm:prSet presAssocID="{72CABE01-2CDC-469F-8E99-2AE7E9CBF972}" presName="thickLine" presStyleLbl="alignNode1" presStyleIdx="3" presStyleCnt="5"/>
      <dgm:spPr/>
    </dgm:pt>
    <dgm:pt modelId="{F29638A8-8F8F-4720-B579-9C6215DAEC84}" type="pres">
      <dgm:prSet presAssocID="{72CABE01-2CDC-469F-8E99-2AE7E9CBF972}" presName="horz1" presStyleCnt="0"/>
      <dgm:spPr/>
    </dgm:pt>
    <dgm:pt modelId="{5CC5EE27-864B-49EE-8228-FA3ACCE7D5E2}" type="pres">
      <dgm:prSet presAssocID="{72CABE01-2CDC-469F-8E99-2AE7E9CBF972}" presName="tx1" presStyleLbl="revTx" presStyleIdx="3" presStyleCnt="5"/>
      <dgm:spPr/>
    </dgm:pt>
    <dgm:pt modelId="{823AADE9-A7D7-4BFC-ABAF-325B7FDFB358}" type="pres">
      <dgm:prSet presAssocID="{72CABE01-2CDC-469F-8E99-2AE7E9CBF972}" presName="vert1" presStyleCnt="0"/>
      <dgm:spPr/>
    </dgm:pt>
    <dgm:pt modelId="{32688F7E-ED80-4ABC-B3F3-C8BAA1B0EC80}" type="pres">
      <dgm:prSet presAssocID="{C1CF53C9-D3B2-49FA-AA22-A525987EC07C}" presName="thickLine" presStyleLbl="alignNode1" presStyleIdx="4" presStyleCnt="5"/>
      <dgm:spPr/>
    </dgm:pt>
    <dgm:pt modelId="{5E14168B-0825-4A51-9029-973208D1050F}" type="pres">
      <dgm:prSet presAssocID="{C1CF53C9-D3B2-49FA-AA22-A525987EC07C}" presName="horz1" presStyleCnt="0"/>
      <dgm:spPr/>
    </dgm:pt>
    <dgm:pt modelId="{5950F19C-3113-4EE0-B358-704C9207C85B}" type="pres">
      <dgm:prSet presAssocID="{C1CF53C9-D3B2-49FA-AA22-A525987EC07C}" presName="tx1" presStyleLbl="revTx" presStyleIdx="4" presStyleCnt="5"/>
      <dgm:spPr/>
    </dgm:pt>
    <dgm:pt modelId="{25E280B5-5996-471A-94C7-3D81CC815749}" type="pres">
      <dgm:prSet presAssocID="{C1CF53C9-D3B2-49FA-AA22-A525987EC07C}" presName="vert1" presStyleCnt="0"/>
      <dgm:spPr/>
    </dgm:pt>
  </dgm:ptLst>
  <dgm:cxnLst>
    <dgm:cxn modelId="{04CE2003-2F94-4F27-87D2-8F3F46CA94E7}" srcId="{A495ACDD-80BA-4109-A57D-AFE9DEBE23F7}" destId="{89470B4D-5351-4AF1-8D99-C874E6F81571}" srcOrd="0" destOrd="0" parTransId="{3BC18BB2-B1F9-4F21-82FC-2AE9B2ED1F74}" sibTransId="{C17E6F19-73F7-4598-8A2F-A40FD46D6661}"/>
    <dgm:cxn modelId="{0A91C40B-43F3-4C17-9813-1C3CEC5287F7}" srcId="{A495ACDD-80BA-4109-A57D-AFE9DEBE23F7}" destId="{27359782-5A92-48CF-9AF7-6F690E768305}" srcOrd="1" destOrd="0" parTransId="{C3C65CCB-E5FC-4B55-B3E7-DE79843E0A9A}" sibTransId="{EED172EE-EE51-41BE-A9A9-8C5631D9C5BB}"/>
    <dgm:cxn modelId="{EE22AF24-6705-4516-965D-4B91A20B50A6}" type="presOf" srcId="{C1CF53C9-D3B2-49FA-AA22-A525987EC07C}" destId="{5950F19C-3113-4EE0-B358-704C9207C85B}" srcOrd="0" destOrd="0" presId="urn:microsoft.com/office/officeart/2008/layout/LinedList"/>
    <dgm:cxn modelId="{99D70026-E203-4C79-96DF-3EB806E8CCD7}" type="presOf" srcId="{89470B4D-5351-4AF1-8D99-C874E6F81571}" destId="{374F37BB-2A30-41D9-BF18-6252054FB7B8}" srcOrd="0" destOrd="0" presId="urn:microsoft.com/office/officeart/2008/layout/LinedList"/>
    <dgm:cxn modelId="{6E64D834-515A-4925-8312-4E2CDAE429BA}" srcId="{A495ACDD-80BA-4109-A57D-AFE9DEBE23F7}" destId="{C1CF53C9-D3B2-49FA-AA22-A525987EC07C}" srcOrd="4" destOrd="0" parTransId="{D867FFEB-D6DF-4FE8-B0AF-9F941EA2D69B}" sibTransId="{D42AF3AC-4BF7-45A1-95CA-922D8E974660}"/>
    <dgm:cxn modelId="{E86A216B-BA70-4422-81CF-411CF5ACF107}" type="presOf" srcId="{27359782-5A92-48CF-9AF7-6F690E768305}" destId="{C9FAC696-166B-4E43-8DC9-BB3E9B6CF617}" srcOrd="0" destOrd="0" presId="urn:microsoft.com/office/officeart/2008/layout/LinedList"/>
    <dgm:cxn modelId="{44238572-1457-4EFE-81E3-9F754C17C471}" srcId="{A495ACDD-80BA-4109-A57D-AFE9DEBE23F7}" destId="{72CABE01-2CDC-469F-8E99-2AE7E9CBF972}" srcOrd="3" destOrd="0" parTransId="{F660A37C-AF04-46CF-AE6B-523C485856BF}" sibTransId="{4351FB79-0A62-410E-A9A4-2FA59DDB003A}"/>
    <dgm:cxn modelId="{F3494D7A-A8F0-4B42-B008-C206A868EF64}" srcId="{A495ACDD-80BA-4109-A57D-AFE9DEBE23F7}" destId="{25F3DB31-2742-47EE-BD6C-148E5F06F85C}" srcOrd="2" destOrd="0" parTransId="{99A3AC08-5137-4D8D-9907-66B20C4BCE6F}" sibTransId="{D5010B47-0B89-48FA-A0E4-B6F77669C875}"/>
    <dgm:cxn modelId="{9A073386-FF57-427D-9E8E-30180D3F6C68}" type="presOf" srcId="{A495ACDD-80BA-4109-A57D-AFE9DEBE23F7}" destId="{DC9D76D1-B410-45CB-AE8C-F16C6FF9D215}" srcOrd="0" destOrd="0" presId="urn:microsoft.com/office/officeart/2008/layout/LinedList"/>
    <dgm:cxn modelId="{0AAB0BC7-162F-4D25-878A-F644D1A5E5C5}" type="presOf" srcId="{72CABE01-2CDC-469F-8E99-2AE7E9CBF972}" destId="{5CC5EE27-864B-49EE-8228-FA3ACCE7D5E2}" srcOrd="0" destOrd="0" presId="urn:microsoft.com/office/officeart/2008/layout/LinedList"/>
    <dgm:cxn modelId="{5E91F3F0-4F8D-41D6-B788-FCAD96A36ECF}" type="presOf" srcId="{25F3DB31-2742-47EE-BD6C-148E5F06F85C}" destId="{E8DD0C30-BB7A-4422-A046-5952D0146979}" srcOrd="0" destOrd="0" presId="urn:microsoft.com/office/officeart/2008/layout/LinedList"/>
    <dgm:cxn modelId="{E83926D8-1852-4485-9E36-2AF14879A73D}" type="presParOf" srcId="{DC9D76D1-B410-45CB-AE8C-F16C6FF9D215}" destId="{0E5FC5F8-AF4A-476F-8E3D-796450385D80}" srcOrd="0" destOrd="0" presId="urn:microsoft.com/office/officeart/2008/layout/LinedList"/>
    <dgm:cxn modelId="{1C637758-5D4B-41F4-B659-67E07E680956}" type="presParOf" srcId="{DC9D76D1-B410-45CB-AE8C-F16C6FF9D215}" destId="{EC322E3E-3A9C-4C1F-8714-6332B79046ED}" srcOrd="1" destOrd="0" presId="urn:microsoft.com/office/officeart/2008/layout/LinedList"/>
    <dgm:cxn modelId="{24309903-0380-4829-B02F-AE7895E39918}" type="presParOf" srcId="{EC322E3E-3A9C-4C1F-8714-6332B79046ED}" destId="{374F37BB-2A30-41D9-BF18-6252054FB7B8}" srcOrd="0" destOrd="0" presId="urn:microsoft.com/office/officeart/2008/layout/LinedList"/>
    <dgm:cxn modelId="{D0B4F666-D27C-48E1-BBEE-1D4B2B2CEDE2}" type="presParOf" srcId="{EC322E3E-3A9C-4C1F-8714-6332B79046ED}" destId="{0C4C23F4-9813-4338-AD46-08E515F29F4C}" srcOrd="1" destOrd="0" presId="urn:microsoft.com/office/officeart/2008/layout/LinedList"/>
    <dgm:cxn modelId="{339FF852-DFDB-4678-88BF-13B1DCBDDF5B}" type="presParOf" srcId="{DC9D76D1-B410-45CB-AE8C-F16C6FF9D215}" destId="{C1F4DC0F-DEBA-4B56-B4B7-8BDA4EAAE1D8}" srcOrd="2" destOrd="0" presId="urn:microsoft.com/office/officeart/2008/layout/LinedList"/>
    <dgm:cxn modelId="{66DEBF9E-8817-40A1-B849-D8040403790F}" type="presParOf" srcId="{DC9D76D1-B410-45CB-AE8C-F16C6FF9D215}" destId="{7D95B78E-8FC6-41F0-8CE2-DA9A80BCE1C8}" srcOrd="3" destOrd="0" presId="urn:microsoft.com/office/officeart/2008/layout/LinedList"/>
    <dgm:cxn modelId="{16A89901-6674-4034-8556-95686A9D6CDA}" type="presParOf" srcId="{7D95B78E-8FC6-41F0-8CE2-DA9A80BCE1C8}" destId="{C9FAC696-166B-4E43-8DC9-BB3E9B6CF617}" srcOrd="0" destOrd="0" presId="urn:microsoft.com/office/officeart/2008/layout/LinedList"/>
    <dgm:cxn modelId="{8F4C79A4-50CD-4B6E-9F57-EADA2D1120BE}" type="presParOf" srcId="{7D95B78E-8FC6-41F0-8CE2-DA9A80BCE1C8}" destId="{B433B496-EB8B-427B-8C50-934AED5165E7}" srcOrd="1" destOrd="0" presId="urn:microsoft.com/office/officeart/2008/layout/LinedList"/>
    <dgm:cxn modelId="{ABC3B424-8979-457C-95F9-A65C34BE2B6D}" type="presParOf" srcId="{DC9D76D1-B410-45CB-AE8C-F16C6FF9D215}" destId="{9273C3A6-8BEF-43C2-A008-FFD9B40EFF72}" srcOrd="4" destOrd="0" presId="urn:microsoft.com/office/officeart/2008/layout/LinedList"/>
    <dgm:cxn modelId="{8254CEF6-250F-4961-A702-E71F0747B03A}" type="presParOf" srcId="{DC9D76D1-B410-45CB-AE8C-F16C6FF9D215}" destId="{ABFF4E37-2E6B-43F0-A7E9-AD2B153F7B5E}" srcOrd="5" destOrd="0" presId="urn:microsoft.com/office/officeart/2008/layout/LinedList"/>
    <dgm:cxn modelId="{7D5320BD-7B29-4AD0-8B6A-19D695E9210D}" type="presParOf" srcId="{ABFF4E37-2E6B-43F0-A7E9-AD2B153F7B5E}" destId="{E8DD0C30-BB7A-4422-A046-5952D0146979}" srcOrd="0" destOrd="0" presId="urn:microsoft.com/office/officeart/2008/layout/LinedList"/>
    <dgm:cxn modelId="{CD416690-6098-4F01-8649-DE29B8E92936}" type="presParOf" srcId="{ABFF4E37-2E6B-43F0-A7E9-AD2B153F7B5E}" destId="{B611157B-0CAE-4C9E-8194-673D359CB55C}" srcOrd="1" destOrd="0" presId="urn:microsoft.com/office/officeart/2008/layout/LinedList"/>
    <dgm:cxn modelId="{327C8F84-6A96-4B99-A00C-304F7420BBA5}" type="presParOf" srcId="{DC9D76D1-B410-45CB-AE8C-F16C6FF9D215}" destId="{1243D85C-E52A-4FF5-A80A-A87387AFC615}" srcOrd="6" destOrd="0" presId="urn:microsoft.com/office/officeart/2008/layout/LinedList"/>
    <dgm:cxn modelId="{AE762CB4-10E8-4B00-A23D-484DA5428730}" type="presParOf" srcId="{DC9D76D1-B410-45CB-AE8C-F16C6FF9D215}" destId="{F29638A8-8F8F-4720-B579-9C6215DAEC84}" srcOrd="7" destOrd="0" presId="urn:microsoft.com/office/officeart/2008/layout/LinedList"/>
    <dgm:cxn modelId="{FCF39C3E-037A-4449-A6E7-551221A5AA13}" type="presParOf" srcId="{F29638A8-8F8F-4720-B579-9C6215DAEC84}" destId="{5CC5EE27-864B-49EE-8228-FA3ACCE7D5E2}" srcOrd="0" destOrd="0" presId="urn:microsoft.com/office/officeart/2008/layout/LinedList"/>
    <dgm:cxn modelId="{302F19E7-C556-4DA5-BC81-3397DEB0E47E}" type="presParOf" srcId="{F29638A8-8F8F-4720-B579-9C6215DAEC84}" destId="{823AADE9-A7D7-4BFC-ABAF-325B7FDFB358}" srcOrd="1" destOrd="0" presId="urn:microsoft.com/office/officeart/2008/layout/LinedList"/>
    <dgm:cxn modelId="{E287799B-08C5-4DEF-BE09-C1136597F719}" type="presParOf" srcId="{DC9D76D1-B410-45CB-AE8C-F16C6FF9D215}" destId="{32688F7E-ED80-4ABC-B3F3-C8BAA1B0EC80}" srcOrd="8" destOrd="0" presId="urn:microsoft.com/office/officeart/2008/layout/LinedList"/>
    <dgm:cxn modelId="{E86E0F6D-0745-40E2-BDBF-3511EC93B4A4}" type="presParOf" srcId="{DC9D76D1-B410-45CB-AE8C-F16C6FF9D215}" destId="{5E14168B-0825-4A51-9029-973208D1050F}" srcOrd="9" destOrd="0" presId="urn:microsoft.com/office/officeart/2008/layout/LinedList"/>
    <dgm:cxn modelId="{98E29C17-3151-49D4-B1E9-78B1D0FE136B}" type="presParOf" srcId="{5E14168B-0825-4A51-9029-973208D1050F}" destId="{5950F19C-3113-4EE0-B358-704C9207C85B}" srcOrd="0" destOrd="0" presId="urn:microsoft.com/office/officeart/2008/layout/LinedList"/>
    <dgm:cxn modelId="{C7CF8C06-17DC-4049-938B-8E2BA8EB86D6}" type="presParOf" srcId="{5E14168B-0825-4A51-9029-973208D1050F}" destId="{25E280B5-5996-471A-94C7-3D81CC8157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AA8B3-83D6-43F0-84E6-17A2FFF6C9E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778103A-FADD-4F3C-941F-4F4D5D19E608}">
      <dgm:prSet/>
      <dgm:spPr/>
      <dgm:t>
        <a:bodyPr/>
        <a:lstStyle/>
        <a:p>
          <a:r>
            <a:rPr lang="en-US"/>
            <a:t>Healthcare and social care integration</a:t>
          </a:r>
        </a:p>
      </dgm:t>
    </dgm:pt>
    <dgm:pt modelId="{5DBBD8FD-DD31-48C8-931F-60CC695569C3}" type="parTrans" cxnId="{A86C9FE8-5D9B-458A-91D0-BCFB3B38FFBC}">
      <dgm:prSet/>
      <dgm:spPr/>
      <dgm:t>
        <a:bodyPr/>
        <a:lstStyle/>
        <a:p>
          <a:endParaRPr lang="en-US"/>
        </a:p>
      </dgm:t>
    </dgm:pt>
    <dgm:pt modelId="{DF5BD1F9-57EE-48B9-AA72-4C4BC6198651}" type="sibTrans" cxnId="{A86C9FE8-5D9B-458A-91D0-BCFB3B38FFBC}">
      <dgm:prSet/>
      <dgm:spPr/>
      <dgm:t>
        <a:bodyPr/>
        <a:lstStyle/>
        <a:p>
          <a:endParaRPr lang="en-US"/>
        </a:p>
      </dgm:t>
    </dgm:pt>
    <dgm:pt modelId="{12F91F95-9C68-4FBB-8C8E-5DE66FD1FD22}">
      <dgm:prSet/>
      <dgm:spPr/>
      <dgm:t>
        <a:bodyPr/>
        <a:lstStyle/>
        <a:p>
          <a:r>
            <a:rPr lang="en-US"/>
            <a:t>Access to Service through “No Wrong Door”</a:t>
          </a:r>
        </a:p>
      </dgm:t>
    </dgm:pt>
    <dgm:pt modelId="{26085113-22C6-4623-AE3F-02ED93EB0B75}" type="parTrans" cxnId="{66D8DD67-1946-4B56-9F08-F8B6009D6444}">
      <dgm:prSet/>
      <dgm:spPr/>
      <dgm:t>
        <a:bodyPr/>
        <a:lstStyle/>
        <a:p>
          <a:endParaRPr lang="en-US"/>
        </a:p>
      </dgm:t>
    </dgm:pt>
    <dgm:pt modelId="{1CE815D3-D01E-47AE-A701-79D9266AD1C2}" type="sibTrans" cxnId="{66D8DD67-1946-4B56-9F08-F8B6009D6444}">
      <dgm:prSet/>
      <dgm:spPr/>
      <dgm:t>
        <a:bodyPr/>
        <a:lstStyle/>
        <a:p>
          <a:endParaRPr lang="en-US"/>
        </a:p>
      </dgm:t>
    </dgm:pt>
    <dgm:pt modelId="{D792ED40-F164-4CD3-A038-EA2A6D9CF337}">
      <dgm:prSet/>
      <dgm:spPr/>
      <dgm:t>
        <a:bodyPr/>
        <a:lstStyle/>
        <a:p>
          <a:r>
            <a:rPr lang="en-US"/>
            <a:t>Mental Health</a:t>
          </a:r>
        </a:p>
      </dgm:t>
    </dgm:pt>
    <dgm:pt modelId="{9063803B-1946-43C3-BFDD-823C7898CBB8}" type="parTrans" cxnId="{03124F52-A187-477D-B210-AB21380A726B}">
      <dgm:prSet/>
      <dgm:spPr/>
      <dgm:t>
        <a:bodyPr/>
        <a:lstStyle/>
        <a:p>
          <a:endParaRPr lang="en-US"/>
        </a:p>
      </dgm:t>
    </dgm:pt>
    <dgm:pt modelId="{0BDB87E0-F6A4-4B91-8422-4F3D7CAA014F}" type="sibTrans" cxnId="{03124F52-A187-477D-B210-AB21380A726B}">
      <dgm:prSet/>
      <dgm:spPr/>
      <dgm:t>
        <a:bodyPr/>
        <a:lstStyle/>
        <a:p>
          <a:endParaRPr lang="en-US"/>
        </a:p>
      </dgm:t>
    </dgm:pt>
    <dgm:pt modelId="{3DC39810-D2EE-49A8-9050-E288FCD06A6E}">
      <dgm:prSet/>
      <dgm:spPr/>
      <dgm:t>
        <a:bodyPr/>
        <a:lstStyle/>
        <a:p>
          <a:r>
            <a:rPr lang="en-US"/>
            <a:t>Elder Justice &amp; Elder Abuse Prevention</a:t>
          </a:r>
        </a:p>
      </dgm:t>
    </dgm:pt>
    <dgm:pt modelId="{B4DEA31D-7134-4B75-A2D5-0275A70DD3A1}" type="parTrans" cxnId="{F308EE4E-CA20-47E6-9D6B-42DACDCD04C0}">
      <dgm:prSet/>
      <dgm:spPr/>
      <dgm:t>
        <a:bodyPr/>
        <a:lstStyle/>
        <a:p>
          <a:endParaRPr lang="en-US"/>
        </a:p>
      </dgm:t>
    </dgm:pt>
    <dgm:pt modelId="{04E95CA4-15AD-4C0B-9F28-8817C1B93DA0}" type="sibTrans" cxnId="{F308EE4E-CA20-47E6-9D6B-42DACDCD04C0}">
      <dgm:prSet/>
      <dgm:spPr/>
      <dgm:t>
        <a:bodyPr/>
        <a:lstStyle/>
        <a:p>
          <a:endParaRPr lang="en-US"/>
        </a:p>
      </dgm:t>
    </dgm:pt>
    <dgm:pt modelId="{25DA3E98-29FC-4B40-8AC3-3D84E2D53271}">
      <dgm:prSet/>
      <dgm:spPr/>
      <dgm:t>
        <a:bodyPr/>
        <a:lstStyle/>
        <a:p>
          <a:r>
            <a:rPr lang="en-US"/>
            <a:t>Fall Prevention – Safe Mobility</a:t>
          </a:r>
        </a:p>
      </dgm:t>
    </dgm:pt>
    <dgm:pt modelId="{451B2574-74FF-4E2A-9E79-283A6C5DA834}" type="parTrans" cxnId="{1B7E0B4D-1619-43FE-95A6-E37E69EA4CF0}">
      <dgm:prSet/>
      <dgm:spPr/>
      <dgm:t>
        <a:bodyPr/>
        <a:lstStyle/>
        <a:p>
          <a:endParaRPr lang="en-US"/>
        </a:p>
      </dgm:t>
    </dgm:pt>
    <dgm:pt modelId="{7F918004-7BC7-4098-A2A3-28AB96D04BD3}" type="sibTrans" cxnId="{1B7E0B4D-1619-43FE-95A6-E37E69EA4CF0}">
      <dgm:prSet/>
      <dgm:spPr/>
      <dgm:t>
        <a:bodyPr/>
        <a:lstStyle/>
        <a:p>
          <a:endParaRPr lang="en-US"/>
        </a:p>
      </dgm:t>
    </dgm:pt>
    <dgm:pt modelId="{218ED8CF-1336-4F6D-8C38-2D384ED238C0}" type="pres">
      <dgm:prSet presAssocID="{2EBAA8B3-83D6-43F0-84E6-17A2FFF6C9E2}" presName="diagram" presStyleCnt="0">
        <dgm:presLayoutVars>
          <dgm:dir/>
          <dgm:resizeHandles val="exact"/>
        </dgm:presLayoutVars>
      </dgm:prSet>
      <dgm:spPr/>
    </dgm:pt>
    <dgm:pt modelId="{32050037-98EB-4C7E-B8AF-D0F72113874F}" type="pres">
      <dgm:prSet presAssocID="{6778103A-FADD-4F3C-941F-4F4D5D19E608}" presName="node" presStyleLbl="node1" presStyleIdx="0" presStyleCnt="5">
        <dgm:presLayoutVars>
          <dgm:bulletEnabled val="1"/>
        </dgm:presLayoutVars>
      </dgm:prSet>
      <dgm:spPr/>
    </dgm:pt>
    <dgm:pt modelId="{764829C2-7768-48FC-83D5-0A8048CDD6B2}" type="pres">
      <dgm:prSet presAssocID="{DF5BD1F9-57EE-48B9-AA72-4C4BC6198651}" presName="sibTrans" presStyleCnt="0"/>
      <dgm:spPr/>
    </dgm:pt>
    <dgm:pt modelId="{C0F84C55-149D-45F7-9079-181240822E05}" type="pres">
      <dgm:prSet presAssocID="{12F91F95-9C68-4FBB-8C8E-5DE66FD1FD22}" presName="node" presStyleLbl="node1" presStyleIdx="1" presStyleCnt="5">
        <dgm:presLayoutVars>
          <dgm:bulletEnabled val="1"/>
        </dgm:presLayoutVars>
      </dgm:prSet>
      <dgm:spPr/>
    </dgm:pt>
    <dgm:pt modelId="{2D251B02-59A7-4910-8B34-25DE7FD56FCB}" type="pres">
      <dgm:prSet presAssocID="{1CE815D3-D01E-47AE-A701-79D9266AD1C2}" presName="sibTrans" presStyleCnt="0"/>
      <dgm:spPr/>
    </dgm:pt>
    <dgm:pt modelId="{EC3658A6-0D92-4572-8AA4-DAD52C04011B}" type="pres">
      <dgm:prSet presAssocID="{D792ED40-F164-4CD3-A038-EA2A6D9CF337}" presName="node" presStyleLbl="node1" presStyleIdx="2" presStyleCnt="5">
        <dgm:presLayoutVars>
          <dgm:bulletEnabled val="1"/>
        </dgm:presLayoutVars>
      </dgm:prSet>
      <dgm:spPr/>
    </dgm:pt>
    <dgm:pt modelId="{31090AD6-D3A7-4758-A811-202CA52D2225}" type="pres">
      <dgm:prSet presAssocID="{0BDB87E0-F6A4-4B91-8422-4F3D7CAA014F}" presName="sibTrans" presStyleCnt="0"/>
      <dgm:spPr/>
    </dgm:pt>
    <dgm:pt modelId="{D13F1E06-1F11-40A8-8AE7-17743ACBCB0C}" type="pres">
      <dgm:prSet presAssocID="{3DC39810-D2EE-49A8-9050-E288FCD06A6E}" presName="node" presStyleLbl="node1" presStyleIdx="3" presStyleCnt="5">
        <dgm:presLayoutVars>
          <dgm:bulletEnabled val="1"/>
        </dgm:presLayoutVars>
      </dgm:prSet>
      <dgm:spPr/>
    </dgm:pt>
    <dgm:pt modelId="{FDC93D9A-6A61-4465-B32C-91C16C99A9DD}" type="pres">
      <dgm:prSet presAssocID="{04E95CA4-15AD-4C0B-9F28-8817C1B93DA0}" presName="sibTrans" presStyleCnt="0"/>
      <dgm:spPr/>
    </dgm:pt>
    <dgm:pt modelId="{0B91B175-473F-458F-BA83-FA044B505A5C}" type="pres">
      <dgm:prSet presAssocID="{25DA3E98-29FC-4B40-8AC3-3D84E2D53271}" presName="node" presStyleLbl="node1" presStyleIdx="4" presStyleCnt="5">
        <dgm:presLayoutVars>
          <dgm:bulletEnabled val="1"/>
        </dgm:presLayoutVars>
      </dgm:prSet>
      <dgm:spPr/>
    </dgm:pt>
  </dgm:ptLst>
  <dgm:cxnLst>
    <dgm:cxn modelId="{D1E8DC61-F100-48F4-89CB-AEBE045D3208}" type="presOf" srcId="{2EBAA8B3-83D6-43F0-84E6-17A2FFF6C9E2}" destId="{218ED8CF-1336-4F6D-8C38-2D384ED238C0}" srcOrd="0" destOrd="0" presId="urn:microsoft.com/office/officeart/2005/8/layout/default"/>
    <dgm:cxn modelId="{66D8DD67-1946-4B56-9F08-F8B6009D6444}" srcId="{2EBAA8B3-83D6-43F0-84E6-17A2FFF6C9E2}" destId="{12F91F95-9C68-4FBB-8C8E-5DE66FD1FD22}" srcOrd="1" destOrd="0" parTransId="{26085113-22C6-4623-AE3F-02ED93EB0B75}" sibTransId="{1CE815D3-D01E-47AE-A701-79D9266AD1C2}"/>
    <dgm:cxn modelId="{1B7E0B4D-1619-43FE-95A6-E37E69EA4CF0}" srcId="{2EBAA8B3-83D6-43F0-84E6-17A2FFF6C9E2}" destId="{25DA3E98-29FC-4B40-8AC3-3D84E2D53271}" srcOrd="4" destOrd="0" parTransId="{451B2574-74FF-4E2A-9E79-283A6C5DA834}" sibTransId="{7F918004-7BC7-4098-A2A3-28AB96D04BD3}"/>
    <dgm:cxn modelId="{F308EE4E-CA20-47E6-9D6B-42DACDCD04C0}" srcId="{2EBAA8B3-83D6-43F0-84E6-17A2FFF6C9E2}" destId="{3DC39810-D2EE-49A8-9050-E288FCD06A6E}" srcOrd="3" destOrd="0" parTransId="{B4DEA31D-7134-4B75-A2D5-0275A70DD3A1}" sibTransId="{04E95CA4-15AD-4C0B-9F28-8817C1B93DA0}"/>
    <dgm:cxn modelId="{03124F52-A187-477D-B210-AB21380A726B}" srcId="{2EBAA8B3-83D6-43F0-84E6-17A2FFF6C9E2}" destId="{D792ED40-F164-4CD3-A038-EA2A6D9CF337}" srcOrd="2" destOrd="0" parTransId="{9063803B-1946-43C3-BFDD-823C7898CBB8}" sibTransId="{0BDB87E0-F6A4-4B91-8422-4F3D7CAA014F}"/>
    <dgm:cxn modelId="{BD11C152-B8F5-4DC1-9FC9-EBF368696C26}" type="presOf" srcId="{3DC39810-D2EE-49A8-9050-E288FCD06A6E}" destId="{D13F1E06-1F11-40A8-8AE7-17743ACBCB0C}" srcOrd="0" destOrd="0" presId="urn:microsoft.com/office/officeart/2005/8/layout/default"/>
    <dgm:cxn modelId="{06474D89-DE16-4E91-AA3A-7A32F6A5B848}" type="presOf" srcId="{D792ED40-F164-4CD3-A038-EA2A6D9CF337}" destId="{EC3658A6-0D92-4572-8AA4-DAD52C04011B}" srcOrd="0" destOrd="0" presId="urn:microsoft.com/office/officeart/2005/8/layout/default"/>
    <dgm:cxn modelId="{7C79098C-876F-4871-BAA3-84FA89E52268}" type="presOf" srcId="{12F91F95-9C68-4FBB-8C8E-5DE66FD1FD22}" destId="{C0F84C55-149D-45F7-9079-181240822E05}" srcOrd="0" destOrd="0" presId="urn:microsoft.com/office/officeart/2005/8/layout/default"/>
    <dgm:cxn modelId="{84A4A3A2-2625-4B65-A945-3797E302D8C2}" type="presOf" srcId="{6778103A-FADD-4F3C-941F-4F4D5D19E608}" destId="{32050037-98EB-4C7E-B8AF-D0F72113874F}" srcOrd="0" destOrd="0" presId="urn:microsoft.com/office/officeart/2005/8/layout/default"/>
    <dgm:cxn modelId="{A86C9FE8-5D9B-458A-91D0-BCFB3B38FFBC}" srcId="{2EBAA8B3-83D6-43F0-84E6-17A2FFF6C9E2}" destId="{6778103A-FADD-4F3C-941F-4F4D5D19E608}" srcOrd="0" destOrd="0" parTransId="{5DBBD8FD-DD31-48C8-931F-60CC695569C3}" sibTransId="{DF5BD1F9-57EE-48B9-AA72-4C4BC6198651}"/>
    <dgm:cxn modelId="{6725BAEF-9FBB-4594-A68A-7172032F608E}" type="presOf" srcId="{25DA3E98-29FC-4B40-8AC3-3D84E2D53271}" destId="{0B91B175-473F-458F-BA83-FA044B505A5C}" srcOrd="0" destOrd="0" presId="urn:microsoft.com/office/officeart/2005/8/layout/default"/>
    <dgm:cxn modelId="{4E7E3BAF-E2C1-418A-A096-9C47EE0AC998}" type="presParOf" srcId="{218ED8CF-1336-4F6D-8C38-2D384ED238C0}" destId="{32050037-98EB-4C7E-B8AF-D0F72113874F}" srcOrd="0" destOrd="0" presId="urn:microsoft.com/office/officeart/2005/8/layout/default"/>
    <dgm:cxn modelId="{B04070A2-2B15-47B2-8C23-7AC025691FDB}" type="presParOf" srcId="{218ED8CF-1336-4F6D-8C38-2D384ED238C0}" destId="{764829C2-7768-48FC-83D5-0A8048CDD6B2}" srcOrd="1" destOrd="0" presId="urn:microsoft.com/office/officeart/2005/8/layout/default"/>
    <dgm:cxn modelId="{A7F06AE8-8F71-4B70-877C-D7A77335703B}" type="presParOf" srcId="{218ED8CF-1336-4F6D-8C38-2D384ED238C0}" destId="{C0F84C55-149D-45F7-9079-181240822E05}" srcOrd="2" destOrd="0" presId="urn:microsoft.com/office/officeart/2005/8/layout/default"/>
    <dgm:cxn modelId="{2870763E-A57E-4987-981C-EBB762A4F329}" type="presParOf" srcId="{218ED8CF-1336-4F6D-8C38-2D384ED238C0}" destId="{2D251B02-59A7-4910-8B34-25DE7FD56FCB}" srcOrd="3" destOrd="0" presId="urn:microsoft.com/office/officeart/2005/8/layout/default"/>
    <dgm:cxn modelId="{DC0CF1A6-9C64-4293-81F3-650C5A75AEFA}" type="presParOf" srcId="{218ED8CF-1336-4F6D-8C38-2D384ED238C0}" destId="{EC3658A6-0D92-4572-8AA4-DAD52C04011B}" srcOrd="4" destOrd="0" presId="urn:microsoft.com/office/officeart/2005/8/layout/default"/>
    <dgm:cxn modelId="{9C520437-FEC6-401F-B469-4A7D62E83FB1}" type="presParOf" srcId="{218ED8CF-1336-4F6D-8C38-2D384ED238C0}" destId="{31090AD6-D3A7-4758-A811-202CA52D2225}" srcOrd="5" destOrd="0" presId="urn:microsoft.com/office/officeart/2005/8/layout/default"/>
    <dgm:cxn modelId="{E0321A74-5ED6-40CB-93A7-218DD2069C53}" type="presParOf" srcId="{218ED8CF-1336-4F6D-8C38-2D384ED238C0}" destId="{D13F1E06-1F11-40A8-8AE7-17743ACBCB0C}" srcOrd="6" destOrd="0" presId="urn:microsoft.com/office/officeart/2005/8/layout/default"/>
    <dgm:cxn modelId="{953D0750-5168-4053-BFD8-05CF95AC924C}" type="presParOf" srcId="{218ED8CF-1336-4F6D-8C38-2D384ED238C0}" destId="{FDC93D9A-6A61-4465-B32C-91C16C99A9DD}" srcOrd="7" destOrd="0" presId="urn:microsoft.com/office/officeart/2005/8/layout/default"/>
    <dgm:cxn modelId="{E433AEA6-98CD-4323-9A7E-7E01B330FD69}" type="presParOf" srcId="{218ED8CF-1336-4F6D-8C38-2D384ED238C0}" destId="{0B91B175-473F-458F-BA83-FA044B505A5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60F77-F9F2-4720-BE19-8549375108D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7715A46-6B9E-479B-A07B-B6261B5F1597}">
      <dgm:prSet/>
      <dgm:spPr/>
      <dgm:t>
        <a:bodyPr/>
        <a:lstStyle/>
        <a:p>
          <a:r>
            <a:rPr lang="en-US" dirty="0">
              <a:solidFill>
                <a:schemeClr val="tx1"/>
              </a:solidFill>
            </a:rPr>
            <a:t>Aging &amp; Disability Resource Hub (ADRH)            “No Wrong Door”</a:t>
          </a:r>
        </a:p>
      </dgm:t>
    </dgm:pt>
    <dgm:pt modelId="{1889A49F-32C0-4A77-A36F-FF976437F475}" type="parTrans" cxnId="{11A5CC80-F56A-469C-997A-E186FA10DF8E}">
      <dgm:prSet/>
      <dgm:spPr/>
      <dgm:t>
        <a:bodyPr/>
        <a:lstStyle/>
        <a:p>
          <a:endParaRPr lang="en-US"/>
        </a:p>
      </dgm:t>
    </dgm:pt>
    <dgm:pt modelId="{6EB5BFCE-AA92-45A8-92AC-0946357F61DB}" type="sibTrans" cxnId="{11A5CC80-F56A-469C-997A-E186FA10DF8E}">
      <dgm:prSet/>
      <dgm:spPr>
        <a:solidFill>
          <a:schemeClr val="tx2">
            <a:alpha val="90000"/>
          </a:schemeClr>
        </a:solidFill>
      </dgm:spPr>
      <dgm:t>
        <a:bodyPr/>
        <a:lstStyle/>
        <a:p>
          <a:endParaRPr lang="en-US"/>
        </a:p>
      </dgm:t>
    </dgm:pt>
    <dgm:pt modelId="{F879FE46-8B33-48FB-9AE4-171ABBA0BB0E}">
      <dgm:prSet/>
      <dgm:spPr/>
      <dgm:t>
        <a:bodyPr/>
        <a:lstStyle/>
        <a:p>
          <a:r>
            <a:rPr lang="en-US" dirty="0">
              <a:solidFill>
                <a:schemeClr val="tx1"/>
              </a:solidFill>
            </a:rPr>
            <a:t>Local Master Plan for Aging (part of Aging Together)</a:t>
          </a:r>
        </a:p>
      </dgm:t>
    </dgm:pt>
    <dgm:pt modelId="{61EF7809-913E-4F0F-AB28-6710B188CD2A}" type="parTrans" cxnId="{1339F784-9574-410C-BA51-C94AF2749098}">
      <dgm:prSet/>
      <dgm:spPr/>
      <dgm:t>
        <a:bodyPr/>
        <a:lstStyle/>
        <a:p>
          <a:endParaRPr lang="en-US"/>
        </a:p>
      </dgm:t>
    </dgm:pt>
    <dgm:pt modelId="{9F148149-AD66-4C1B-BF16-CAF232666566}" type="sibTrans" cxnId="{1339F784-9574-410C-BA51-C94AF2749098}">
      <dgm:prSet/>
      <dgm:spPr>
        <a:solidFill>
          <a:schemeClr val="tx2">
            <a:alpha val="90000"/>
          </a:schemeClr>
        </a:solidFill>
      </dgm:spPr>
      <dgm:t>
        <a:bodyPr/>
        <a:lstStyle/>
        <a:p>
          <a:endParaRPr lang="en-US"/>
        </a:p>
      </dgm:t>
    </dgm:pt>
    <dgm:pt modelId="{EA82ADBB-D613-421C-B3F4-FA171714AE73}">
      <dgm:prSet/>
      <dgm:spPr/>
      <dgm:t>
        <a:bodyPr/>
        <a:lstStyle/>
        <a:p>
          <a:r>
            <a:rPr lang="en-US" dirty="0">
              <a:solidFill>
                <a:schemeClr val="tx1"/>
              </a:solidFill>
            </a:rPr>
            <a:t>Local Aging &amp; Disability Action Plan (LADAP)</a:t>
          </a:r>
        </a:p>
      </dgm:t>
    </dgm:pt>
    <dgm:pt modelId="{0528EB14-59BD-4F04-A18B-E464815658CC}" type="parTrans" cxnId="{4F07042D-80AB-424C-A3B1-0C0AEB65F161}">
      <dgm:prSet/>
      <dgm:spPr/>
      <dgm:t>
        <a:bodyPr/>
        <a:lstStyle/>
        <a:p>
          <a:endParaRPr lang="en-US"/>
        </a:p>
      </dgm:t>
    </dgm:pt>
    <dgm:pt modelId="{A6B3C0C5-151D-4599-A58E-542BB1847C05}" type="sibTrans" cxnId="{4F07042D-80AB-424C-A3B1-0C0AEB65F161}">
      <dgm:prSet/>
      <dgm:spPr>
        <a:solidFill>
          <a:schemeClr val="tx2">
            <a:alpha val="90000"/>
          </a:schemeClr>
        </a:solidFill>
      </dgm:spPr>
      <dgm:t>
        <a:bodyPr/>
        <a:lstStyle/>
        <a:p>
          <a:endParaRPr lang="en-US"/>
        </a:p>
      </dgm:t>
    </dgm:pt>
    <dgm:pt modelId="{490BAA3C-80C5-49D3-B182-6046109495CD}">
      <dgm:prSet/>
      <dgm:spPr/>
      <dgm:t>
        <a:bodyPr/>
        <a:lstStyle/>
        <a:p>
          <a:r>
            <a:rPr lang="en-US" dirty="0">
              <a:solidFill>
                <a:schemeClr val="tx1"/>
              </a:solidFill>
            </a:rPr>
            <a:t>Age-Friendly &amp; Blue Zones</a:t>
          </a:r>
        </a:p>
      </dgm:t>
    </dgm:pt>
    <dgm:pt modelId="{52C7238A-CCBD-4CE0-8AAF-064BEC0A740A}" type="parTrans" cxnId="{BC1A6B47-C454-4CD3-846B-9DE102F7B79C}">
      <dgm:prSet/>
      <dgm:spPr/>
      <dgm:t>
        <a:bodyPr/>
        <a:lstStyle/>
        <a:p>
          <a:endParaRPr lang="en-US"/>
        </a:p>
      </dgm:t>
    </dgm:pt>
    <dgm:pt modelId="{F5F48F7E-4C1F-4889-AC6D-E267A0151FA1}" type="sibTrans" cxnId="{BC1A6B47-C454-4CD3-846B-9DE102F7B79C}">
      <dgm:prSet/>
      <dgm:spPr/>
      <dgm:t>
        <a:bodyPr/>
        <a:lstStyle/>
        <a:p>
          <a:endParaRPr lang="en-US"/>
        </a:p>
      </dgm:t>
    </dgm:pt>
    <dgm:pt modelId="{B31A74E2-3F3A-4BE8-AB82-F5C75FA840C9}" type="pres">
      <dgm:prSet presAssocID="{C2060F77-F9F2-4720-BE19-8549375108DE}" presName="outerComposite" presStyleCnt="0">
        <dgm:presLayoutVars>
          <dgm:chMax val="5"/>
          <dgm:dir/>
          <dgm:resizeHandles val="exact"/>
        </dgm:presLayoutVars>
      </dgm:prSet>
      <dgm:spPr/>
    </dgm:pt>
    <dgm:pt modelId="{EBD2E0C6-C4C5-48DF-B191-41ADC7E227B9}" type="pres">
      <dgm:prSet presAssocID="{C2060F77-F9F2-4720-BE19-8549375108DE}" presName="dummyMaxCanvas" presStyleCnt="0">
        <dgm:presLayoutVars/>
      </dgm:prSet>
      <dgm:spPr/>
    </dgm:pt>
    <dgm:pt modelId="{ABA2412C-55F4-4435-9F41-979D2EB47C6C}" type="pres">
      <dgm:prSet presAssocID="{C2060F77-F9F2-4720-BE19-8549375108DE}" presName="FourNodes_1" presStyleLbl="node1" presStyleIdx="0" presStyleCnt="4">
        <dgm:presLayoutVars>
          <dgm:bulletEnabled val="1"/>
        </dgm:presLayoutVars>
      </dgm:prSet>
      <dgm:spPr/>
    </dgm:pt>
    <dgm:pt modelId="{96F631B9-1595-4C2C-B957-1E0CD1253253}" type="pres">
      <dgm:prSet presAssocID="{C2060F77-F9F2-4720-BE19-8549375108DE}" presName="FourNodes_2" presStyleLbl="node1" presStyleIdx="1" presStyleCnt="4">
        <dgm:presLayoutVars>
          <dgm:bulletEnabled val="1"/>
        </dgm:presLayoutVars>
      </dgm:prSet>
      <dgm:spPr/>
    </dgm:pt>
    <dgm:pt modelId="{72B2BAC5-982C-4E98-B6FD-25476C6D330B}" type="pres">
      <dgm:prSet presAssocID="{C2060F77-F9F2-4720-BE19-8549375108DE}" presName="FourNodes_3" presStyleLbl="node1" presStyleIdx="2" presStyleCnt="4">
        <dgm:presLayoutVars>
          <dgm:bulletEnabled val="1"/>
        </dgm:presLayoutVars>
      </dgm:prSet>
      <dgm:spPr/>
    </dgm:pt>
    <dgm:pt modelId="{098CCA50-557E-4025-97CD-1E4E2982D9E9}" type="pres">
      <dgm:prSet presAssocID="{C2060F77-F9F2-4720-BE19-8549375108DE}" presName="FourNodes_4" presStyleLbl="node1" presStyleIdx="3" presStyleCnt="4">
        <dgm:presLayoutVars>
          <dgm:bulletEnabled val="1"/>
        </dgm:presLayoutVars>
      </dgm:prSet>
      <dgm:spPr/>
    </dgm:pt>
    <dgm:pt modelId="{80301BE8-9167-443B-A550-6208F55874C7}" type="pres">
      <dgm:prSet presAssocID="{C2060F77-F9F2-4720-BE19-8549375108DE}" presName="FourConn_1-2" presStyleLbl="fgAccFollowNode1" presStyleIdx="0" presStyleCnt="3">
        <dgm:presLayoutVars>
          <dgm:bulletEnabled val="1"/>
        </dgm:presLayoutVars>
      </dgm:prSet>
      <dgm:spPr/>
    </dgm:pt>
    <dgm:pt modelId="{D548DF3A-2526-4DFA-B8C2-72278ACD2B08}" type="pres">
      <dgm:prSet presAssocID="{C2060F77-F9F2-4720-BE19-8549375108DE}" presName="FourConn_2-3" presStyleLbl="fgAccFollowNode1" presStyleIdx="1" presStyleCnt="3">
        <dgm:presLayoutVars>
          <dgm:bulletEnabled val="1"/>
        </dgm:presLayoutVars>
      </dgm:prSet>
      <dgm:spPr/>
    </dgm:pt>
    <dgm:pt modelId="{6EFA6CC8-857F-4046-B452-618FC5EE9204}" type="pres">
      <dgm:prSet presAssocID="{C2060F77-F9F2-4720-BE19-8549375108DE}" presName="FourConn_3-4" presStyleLbl="fgAccFollowNode1" presStyleIdx="2" presStyleCnt="3">
        <dgm:presLayoutVars>
          <dgm:bulletEnabled val="1"/>
        </dgm:presLayoutVars>
      </dgm:prSet>
      <dgm:spPr/>
    </dgm:pt>
    <dgm:pt modelId="{830A5B03-D2D7-45BF-BF91-CF80AC160E18}" type="pres">
      <dgm:prSet presAssocID="{C2060F77-F9F2-4720-BE19-8549375108DE}" presName="FourNodes_1_text" presStyleLbl="node1" presStyleIdx="3" presStyleCnt="4">
        <dgm:presLayoutVars>
          <dgm:bulletEnabled val="1"/>
        </dgm:presLayoutVars>
      </dgm:prSet>
      <dgm:spPr/>
    </dgm:pt>
    <dgm:pt modelId="{5DD81331-040E-4AA8-A9A1-D244052E200A}" type="pres">
      <dgm:prSet presAssocID="{C2060F77-F9F2-4720-BE19-8549375108DE}" presName="FourNodes_2_text" presStyleLbl="node1" presStyleIdx="3" presStyleCnt="4">
        <dgm:presLayoutVars>
          <dgm:bulletEnabled val="1"/>
        </dgm:presLayoutVars>
      </dgm:prSet>
      <dgm:spPr/>
    </dgm:pt>
    <dgm:pt modelId="{3850B39E-5D13-4A48-91A3-6811A655D1A6}" type="pres">
      <dgm:prSet presAssocID="{C2060F77-F9F2-4720-BE19-8549375108DE}" presName="FourNodes_3_text" presStyleLbl="node1" presStyleIdx="3" presStyleCnt="4">
        <dgm:presLayoutVars>
          <dgm:bulletEnabled val="1"/>
        </dgm:presLayoutVars>
      </dgm:prSet>
      <dgm:spPr/>
    </dgm:pt>
    <dgm:pt modelId="{600F9C6C-2F96-4733-A45A-67348C590C90}" type="pres">
      <dgm:prSet presAssocID="{C2060F77-F9F2-4720-BE19-8549375108DE}" presName="FourNodes_4_text" presStyleLbl="node1" presStyleIdx="3" presStyleCnt="4">
        <dgm:presLayoutVars>
          <dgm:bulletEnabled val="1"/>
        </dgm:presLayoutVars>
      </dgm:prSet>
      <dgm:spPr/>
    </dgm:pt>
  </dgm:ptLst>
  <dgm:cxnLst>
    <dgm:cxn modelId="{F7EE6E12-89B1-4C24-B9D3-5B9361193148}" type="presOf" srcId="{490BAA3C-80C5-49D3-B182-6046109495CD}" destId="{098CCA50-557E-4025-97CD-1E4E2982D9E9}" srcOrd="0" destOrd="0" presId="urn:microsoft.com/office/officeart/2005/8/layout/vProcess5"/>
    <dgm:cxn modelId="{4F07042D-80AB-424C-A3B1-0C0AEB65F161}" srcId="{C2060F77-F9F2-4720-BE19-8549375108DE}" destId="{EA82ADBB-D613-421C-B3F4-FA171714AE73}" srcOrd="2" destOrd="0" parTransId="{0528EB14-59BD-4F04-A18B-E464815658CC}" sibTransId="{A6B3C0C5-151D-4599-A58E-542BB1847C05}"/>
    <dgm:cxn modelId="{2119B33D-C4D8-42BF-B22B-C04D02DC7B04}" type="presOf" srcId="{C2060F77-F9F2-4720-BE19-8549375108DE}" destId="{B31A74E2-3F3A-4BE8-AB82-F5C75FA840C9}" srcOrd="0" destOrd="0" presId="urn:microsoft.com/office/officeart/2005/8/layout/vProcess5"/>
    <dgm:cxn modelId="{9C716D5B-A15F-409B-AC47-4FD2CF009DAD}" type="presOf" srcId="{EA82ADBB-D613-421C-B3F4-FA171714AE73}" destId="{3850B39E-5D13-4A48-91A3-6811A655D1A6}" srcOrd="1" destOrd="0" presId="urn:microsoft.com/office/officeart/2005/8/layout/vProcess5"/>
    <dgm:cxn modelId="{BF8CBC62-98C8-4FD0-9B45-65692E16CBD6}" type="presOf" srcId="{A6B3C0C5-151D-4599-A58E-542BB1847C05}" destId="{6EFA6CC8-857F-4046-B452-618FC5EE9204}" srcOrd="0" destOrd="0" presId="urn:microsoft.com/office/officeart/2005/8/layout/vProcess5"/>
    <dgm:cxn modelId="{13240B64-1B2C-4E66-860B-396539F944EF}" type="presOf" srcId="{9F148149-AD66-4C1B-BF16-CAF232666566}" destId="{D548DF3A-2526-4DFA-B8C2-72278ACD2B08}" srcOrd="0" destOrd="0" presId="urn:microsoft.com/office/officeart/2005/8/layout/vProcess5"/>
    <dgm:cxn modelId="{BC1A6B47-C454-4CD3-846B-9DE102F7B79C}" srcId="{C2060F77-F9F2-4720-BE19-8549375108DE}" destId="{490BAA3C-80C5-49D3-B182-6046109495CD}" srcOrd="3" destOrd="0" parTransId="{52C7238A-CCBD-4CE0-8AAF-064BEC0A740A}" sibTransId="{F5F48F7E-4C1F-4889-AC6D-E267A0151FA1}"/>
    <dgm:cxn modelId="{41FA4F50-02BA-4735-9D6E-E6FA274B9E23}" type="presOf" srcId="{6EB5BFCE-AA92-45A8-92AC-0946357F61DB}" destId="{80301BE8-9167-443B-A550-6208F55874C7}" srcOrd="0" destOrd="0" presId="urn:microsoft.com/office/officeart/2005/8/layout/vProcess5"/>
    <dgm:cxn modelId="{CFF1E357-BF27-433E-A013-D2FFF0D54F52}" type="presOf" srcId="{EA82ADBB-D613-421C-B3F4-FA171714AE73}" destId="{72B2BAC5-982C-4E98-B6FD-25476C6D330B}" srcOrd="0" destOrd="0" presId="urn:microsoft.com/office/officeart/2005/8/layout/vProcess5"/>
    <dgm:cxn modelId="{11A5CC80-F56A-469C-997A-E186FA10DF8E}" srcId="{C2060F77-F9F2-4720-BE19-8549375108DE}" destId="{27715A46-6B9E-479B-A07B-B6261B5F1597}" srcOrd="0" destOrd="0" parTransId="{1889A49F-32C0-4A77-A36F-FF976437F475}" sibTransId="{6EB5BFCE-AA92-45A8-92AC-0946357F61DB}"/>
    <dgm:cxn modelId="{1339F784-9574-410C-BA51-C94AF2749098}" srcId="{C2060F77-F9F2-4720-BE19-8549375108DE}" destId="{F879FE46-8B33-48FB-9AE4-171ABBA0BB0E}" srcOrd="1" destOrd="0" parTransId="{61EF7809-913E-4F0F-AB28-6710B188CD2A}" sibTransId="{9F148149-AD66-4C1B-BF16-CAF232666566}"/>
    <dgm:cxn modelId="{10E02A8A-A650-4F90-8196-CC0604A4B166}" type="presOf" srcId="{27715A46-6B9E-479B-A07B-B6261B5F1597}" destId="{830A5B03-D2D7-45BF-BF91-CF80AC160E18}" srcOrd="1" destOrd="0" presId="urn:microsoft.com/office/officeart/2005/8/layout/vProcess5"/>
    <dgm:cxn modelId="{8566A4B0-8A0C-419E-B90A-DD307800BF42}" type="presOf" srcId="{490BAA3C-80C5-49D3-B182-6046109495CD}" destId="{600F9C6C-2F96-4733-A45A-67348C590C90}" srcOrd="1" destOrd="0" presId="urn:microsoft.com/office/officeart/2005/8/layout/vProcess5"/>
    <dgm:cxn modelId="{2CEBB4C2-D167-4A68-97FF-0790ECA3276F}" type="presOf" srcId="{F879FE46-8B33-48FB-9AE4-171ABBA0BB0E}" destId="{5DD81331-040E-4AA8-A9A1-D244052E200A}" srcOrd="1" destOrd="0" presId="urn:microsoft.com/office/officeart/2005/8/layout/vProcess5"/>
    <dgm:cxn modelId="{19E6D7E9-5CD9-47FA-8617-FF0707A71081}" type="presOf" srcId="{F879FE46-8B33-48FB-9AE4-171ABBA0BB0E}" destId="{96F631B9-1595-4C2C-B957-1E0CD1253253}" srcOrd="0" destOrd="0" presId="urn:microsoft.com/office/officeart/2005/8/layout/vProcess5"/>
    <dgm:cxn modelId="{5C32EDEE-0244-4D31-81C6-29CBEBA9D093}" type="presOf" srcId="{27715A46-6B9E-479B-A07B-B6261B5F1597}" destId="{ABA2412C-55F4-4435-9F41-979D2EB47C6C}" srcOrd="0" destOrd="0" presId="urn:microsoft.com/office/officeart/2005/8/layout/vProcess5"/>
    <dgm:cxn modelId="{70907E7D-FA1A-457B-ABCD-30A041D70F7A}" type="presParOf" srcId="{B31A74E2-3F3A-4BE8-AB82-F5C75FA840C9}" destId="{EBD2E0C6-C4C5-48DF-B191-41ADC7E227B9}" srcOrd="0" destOrd="0" presId="urn:microsoft.com/office/officeart/2005/8/layout/vProcess5"/>
    <dgm:cxn modelId="{169F28C4-5BF8-4DA1-A07A-5367AAFBDEBD}" type="presParOf" srcId="{B31A74E2-3F3A-4BE8-AB82-F5C75FA840C9}" destId="{ABA2412C-55F4-4435-9F41-979D2EB47C6C}" srcOrd="1" destOrd="0" presId="urn:microsoft.com/office/officeart/2005/8/layout/vProcess5"/>
    <dgm:cxn modelId="{060359F8-7EEE-4EF0-8DA9-D7E5557A22C3}" type="presParOf" srcId="{B31A74E2-3F3A-4BE8-AB82-F5C75FA840C9}" destId="{96F631B9-1595-4C2C-B957-1E0CD1253253}" srcOrd="2" destOrd="0" presId="urn:microsoft.com/office/officeart/2005/8/layout/vProcess5"/>
    <dgm:cxn modelId="{3FAC3419-F1F8-432E-AB87-6251C510F181}" type="presParOf" srcId="{B31A74E2-3F3A-4BE8-AB82-F5C75FA840C9}" destId="{72B2BAC5-982C-4E98-B6FD-25476C6D330B}" srcOrd="3" destOrd="0" presId="urn:microsoft.com/office/officeart/2005/8/layout/vProcess5"/>
    <dgm:cxn modelId="{A667E150-1F27-4A6B-B826-9A20D50ABDC6}" type="presParOf" srcId="{B31A74E2-3F3A-4BE8-AB82-F5C75FA840C9}" destId="{098CCA50-557E-4025-97CD-1E4E2982D9E9}" srcOrd="4" destOrd="0" presId="urn:microsoft.com/office/officeart/2005/8/layout/vProcess5"/>
    <dgm:cxn modelId="{82BD7845-DB48-4B52-B7CF-3A337A5583BC}" type="presParOf" srcId="{B31A74E2-3F3A-4BE8-AB82-F5C75FA840C9}" destId="{80301BE8-9167-443B-A550-6208F55874C7}" srcOrd="5" destOrd="0" presId="urn:microsoft.com/office/officeart/2005/8/layout/vProcess5"/>
    <dgm:cxn modelId="{48A3E100-E4AA-4988-962B-7C0FE4AB92E6}" type="presParOf" srcId="{B31A74E2-3F3A-4BE8-AB82-F5C75FA840C9}" destId="{D548DF3A-2526-4DFA-B8C2-72278ACD2B08}" srcOrd="6" destOrd="0" presId="urn:microsoft.com/office/officeart/2005/8/layout/vProcess5"/>
    <dgm:cxn modelId="{45F6F10E-8635-4C9C-BF8C-DC377A99AB6B}" type="presParOf" srcId="{B31A74E2-3F3A-4BE8-AB82-F5C75FA840C9}" destId="{6EFA6CC8-857F-4046-B452-618FC5EE9204}" srcOrd="7" destOrd="0" presId="urn:microsoft.com/office/officeart/2005/8/layout/vProcess5"/>
    <dgm:cxn modelId="{37418371-2152-4876-91F6-8B436C549BAE}" type="presParOf" srcId="{B31A74E2-3F3A-4BE8-AB82-F5C75FA840C9}" destId="{830A5B03-D2D7-45BF-BF91-CF80AC160E18}" srcOrd="8" destOrd="0" presId="urn:microsoft.com/office/officeart/2005/8/layout/vProcess5"/>
    <dgm:cxn modelId="{448E0A2E-DA3F-4501-9999-473CF0A6DD79}" type="presParOf" srcId="{B31A74E2-3F3A-4BE8-AB82-F5C75FA840C9}" destId="{5DD81331-040E-4AA8-A9A1-D244052E200A}" srcOrd="9" destOrd="0" presId="urn:microsoft.com/office/officeart/2005/8/layout/vProcess5"/>
    <dgm:cxn modelId="{5BBB50AC-A510-4B42-B676-8C2C7500F958}" type="presParOf" srcId="{B31A74E2-3F3A-4BE8-AB82-F5C75FA840C9}" destId="{3850B39E-5D13-4A48-91A3-6811A655D1A6}" srcOrd="10" destOrd="0" presId="urn:microsoft.com/office/officeart/2005/8/layout/vProcess5"/>
    <dgm:cxn modelId="{B12853B6-BA32-4B54-94B4-97CE751F8E63}" type="presParOf" srcId="{B31A74E2-3F3A-4BE8-AB82-F5C75FA840C9}" destId="{600F9C6C-2F96-4733-A45A-67348C590C9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FC5F8-AF4A-476F-8E3D-796450385D80}">
      <dsp:nvSpPr>
        <dsp:cNvPr id="0" name=""/>
        <dsp:cNvSpPr/>
      </dsp:nvSpPr>
      <dsp:spPr>
        <a:xfrm>
          <a:off x="0" y="675"/>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F37BB-2A30-41D9-BF18-6252054FB7B8}">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Caregiving</a:t>
          </a:r>
        </a:p>
      </dsp:txBody>
      <dsp:txXfrm>
        <a:off x="0" y="675"/>
        <a:ext cx="6291714" cy="1105876"/>
      </dsp:txXfrm>
    </dsp:sp>
    <dsp:sp modelId="{C1F4DC0F-DEBA-4B56-B4B7-8BDA4EAAE1D8}">
      <dsp:nvSpPr>
        <dsp:cNvPr id="0" name=""/>
        <dsp:cNvSpPr/>
      </dsp:nvSpPr>
      <dsp:spPr>
        <a:xfrm>
          <a:off x="0" y="1106552"/>
          <a:ext cx="6291714"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AC696-166B-4E43-8DC9-BB3E9B6CF617}">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Health &amp; Nutrition</a:t>
          </a:r>
        </a:p>
      </dsp:txBody>
      <dsp:txXfrm>
        <a:off x="0" y="1106552"/>
        <a:ext cx="6291714" cy="1105876"/>
      </dsp:txXfrm>
    </dsp:sp>
    <dsp:sp modelId="{9273C3A6-8BEF-43C2-A008-FFD9B40EFF72}">
      <dsp:nvSpPr>
        <dsp:cNvPr id="0" name=""/>
        <dsp:cNvSpPr/>
      </dsp:nvSpPr>
      <dsp:spPr>
        <a:xfrm>
          <a:off x="0" y="2212429"/>
          <a:ext cx="6291714"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D0C30-BB7A-4422-A046-5952D0146979}">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Housing &amp; Transportation</a:t>
          </a:r>
        </a:p>
      </dsp:txBody>
      <dsp:txXfrm>
        <a:off x="0" y="2212429"/>
        <a:ext cx="6291714" cy="1105876"/>
      </dsp:txXfrm>
    </dsp:sp>
    <dsp:sp modelId="{1243D85C-E52A-4FF5-A80A-A87387AFC615}">
      <dsp:nvSpPr>
        <dsp:cNvPr id="0" name=""/>
        <dsp:cNvSpPr/>
      </dsp:nvSpPr>
      <dsp:spPr>
        <a:xfrm>
          <a:off x="0" y="3318305"/>
          <a:ext cx="6291714"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5EE27-864B-49EE-8228-FA3ACCE7D5E2}">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Access to Services</a:t>
          </a:r>
        </a:p>
      </dsp:txBody>
      <dsp:txXfrm>
        <a:off x="0" y="3318305"/>
        <a:ext cx="6291714" cy="1105876"/>
      </dsp:txXfrm>
    </dsp:sp>
    <dsp:sp modelId="{32688F7E-ED80-4ABC-B3F3-C8BAA1B0EC80}">
      <dsp:nvSpPr>
        <dsp:cNvPr id="0" name=""/>
        <dsp:cNvSpPr/>
      </dsp:nvSpPr>
      <dsp:spPr>
        <a:xfrm>
          <a:off x="0" y="4424182"/>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0F19C-3113-4EE0-B358-704C9207C85B}">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Financial Stability</a:t>
          </a:r>
        </a:p>
      </dsp:txBody>
      <dsp:txXfrm>
        <a:off x="0" y="4424182"/>
        <a:ext cx="6291714" cy="11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50037-98EB-4C7E-B8AF-D0F72113874F}">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Healthcare and social care integration</a:t>
          </a:r>
        </a:p>
      </dsp:txBody>
      <dsp:txXfrm>
        <a:off x="0" y="93057"/>
        <a:ext cx="3005666" cy="1803399"/>
      </dsp:txXfrm>
    </dsp:sp>
    <dsp:sp modelId="{C0F84C55-149D-45F7-9079-181240822E05}">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Access to Service through “No Wrong Door”</a:t>
          </a:r>
        </a:p>
      </dsp:txBody>
      <dsp:txXfrm>
        <a:off x="3306233" y="93057"/>
        <a:ext cx="3005666" cy="1803399"/>
      </dsp:txXfrm>
    </dsp:sp>
    <dsp:sp modelId="{EC3658A6-0D92-4572-8AA4-DAD52C04011B}">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Mental Health</a:t>
          </a:r>
        </a:p>
      </dsp:txBody>
      <dsp:txXfrm>
        <a:off x="6612466" y="93057"/>
        <a:ext cx="3005666" cy="1803399"/>
      </dsp:txXfrm>
    </dsp:sp>
    <dsp:sp modelId="{D13F1E06-1F11-40A8-8AE7-17743ACBCB0C}">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Elder Justice &amp; Elder Abuse Prevention</a:t>
          </a:r>
        </a:p>
      </dsp:txBody>
      <dsp:txXfrm>
        <a:off x="1653116" y="2197024"/>
        <a:ext cx="3005666" cy="1803399"/>
      </dsp:txXfrm>
    </dsp:sp>
    <dsp:sp modelId="{0B91B175-473F-458F-BA83-FA044B505A5C}">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Fall Prevention – Safe Mobility</a:t>
          </a:r>
        </a:p>
      </dsp:txBody>
      <dsp:txXfrm>
        <a:off x="4959349" y="2197024"/>
        <a:ext cx="3005666" cy="1803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2412C-55F4-4435-9F41-979D2EB47C6C}">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Aging &amp; Disability Resource Hub (ADRH)            “No Wrong Door”</a:t>
          </a:r>
        </a:p>
      </dsp:txBody>
      <dsp:txXfrm>
        <a:off x="26377" y="26377"/>
        <a:ext cx="6646626" cy="847812"/>
      </dsp:txXfrm>
    </dsp:sp>
    <dsp:sp modelId="{96F631B9-1595-4C2C-B957-1E0CD1253253}">
      <dsp:nvSpPr>
        <dsp:cNvPr id="0" name=""/>
        <dsp:cNvSpPr/>
      </dsp:nvSpPr>
      <dsp:spPr>
        <a:xfrm>
          <a:off x="644414" y="1064305"/>
          <a:ext cx="7694506" cy="90056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Local Master Plan for Aging (part of Aging Together)</a:t>
          </a:r>
        </a:p>
      </dsp:txBody>
      <dsp:txXfrm>
        <a:off x="670791" y="1090682"/>
        <a:ext cx="6411969" cy="847812"/>
      </dsp:txXfrm>
    </dsp:sp>
    <dsp:sp modelId="{72B2BAC5-982C-4E98-B6FD-25476C6D330B}">
      <dsp:nvSpPr>
        <dsp:cNvPr id="0" name=""/>
        <dsp:cNvSpPr/>
      </dsp:nvSpPr>
      <dsp:spPr>
        <a:xfrm>
          <a:off x="1279211" y="2128610"/>
          <a:ext cx="7694506" cy="90056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Local Aging &amp; Disability Action Plan (LADAP)</a:t>
          </a:r>
        </a:p>
      </dsp:txBody>
      <dsp:txXfrm>
        <a:off x="1305588" y="2154987"/>
        <a:ext cx="6421587" cy="847812"/>
      </dsp:txXfrm>
    </dsp:sp>
    <dsp:sp modelId="{098CCA50-557E-4025-97CD-1E4E2982D9E9}">
      <dsp:nvSpPr>
        <dsp:cNvPr id="0" name=""/>
        <dsp:cNvSpPr/>
      </dsp:nvSpPr>
      <dsp:spPr>
        <a:xfrm>
          <a:off x="1923626" y="3192915"/>
          <a:ext cx="7694506" cy="90056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Age-Friendly &amp; Blue Zones</a:t>
          </a:r>
        </a:p>
      </dsp:txBody>
      <dsp:txXfrm>
        <a:off x="1950003" y="3219292"/>
        <a:ext cx="6411969" cy="847812"/>
      </dsp:txXfrm>
    </dsp:sp>
    <dsp:sp modelId="{80301BE8-9167-443B-A550-6208F55874C7}">
      <dsp:nvSpPr>
        <dsp:cNvPr id="0" name=""/>
        <dsp:cNvSpPr/>
      </dsp:nvSpPr>
      <dsp:spPr>
        <a:xfrm>
          <a:off x="7109138" y="689751"/>
          <a:ext cx="585367" cy="585367"/>
        </a:xfrm>
        <a:prstGeom prst="downArrow">
          <a:avLst>
            <a:gd name="adj1" fmla="val 55000"/>
            <a:gd name="adj2" fmla="val 45000"/>
          </a:avLst>
        </a:prstGeom>
        <a:solidFill>
          <a:schemeClr val="tx2">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40846" y="689751"/>
        <a:ext cx="321951" cy="440489"/>
      </dsp:txXfrm>
    </dsp:sp>
    <dsp:sp modelId="{D548DF3A-2526-4DFA-B8C2-72278ACD2B08}">
      <dsp:nvSpPr>
        <dsp:cNvPr id="0" name=""/>
        <dsp:cNvSpPr/>
      </dsp:nvSpPr>
      <dsp:spPr>
        <a:xfrm>
          <a:off x="7753553" y="1754057"/>
          <a:ext cx="585367" cy="585367"/>
        </a:xfrm>
        <a:prstGeom prst="downArrow">
          <a:avLst>
            <a:gd name="adj1" fmla="val 55000"/>
            <a:gd name="adj2" fmla="val 45000"/>
          </a:avLst>
        </a:prstGeom>
        <a:solidFill>
          <a:schemeClr val="tx2">
            <a:alpha val="9000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85261" y="1754057"/>
        <a:ext cx="321951" cy="440489"/>
      </dsp:txXfrm>
    </dsp:sp>
    <dsp:sp modelId="{6EFA6CC8-857F-4046-B452-618FC5EE9204}">
      <dsp:nvSpPr>
        <dsp:cNvPr id="0" name=""/>
        <dsp:cNvSpPr/>
      </dsp:nvSpPr>
      <dsp:spPr>
        <a:xfrm>
          <a:off x="8388350" y="2818362"/>
          <a:ext cx="585367" cy="585367"/>
        </a:xfrm>
        <a:prstGeom prst="downArrow">
          <a:avLst>
            <a:gd name="adj1" fmla="val 55000"/>
            <a:gd name="adj2" fmla="val 45000"/>
          </a:avLst>
        </a:prstGeom>
        <a:solidFill>
          <a:schemeClr val="tx2">
            <a:alpha val="9000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0058" y="2818362"/>
        <a:ext cx="321951" cy="4404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8C83D-0D7B-4DC3-A592-2317F3DF0E6F}"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CD273-A165-4AF9-99FA-0BAB75BE779F}" type="slidenum">
              <a:rPr lang="en-US" smtClean="0"/>
              <a:t>‹#›</a:t>
            </a:fld>
            <a:endParaRPr lang="en-US"/>
          </a:p>
        </p:txBody>
      </p:sp>
    </p:spTree>
    <p:extLst>
      <p:ext uri="{BB962C8B-B14F-4D97-AF65-F5344CB8AC3E}">
        <p14:creationId xmlns:p14="http://schemas.microsoft.com/office/powerpoint/2010/main" val="30267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acknowledge past 6-8 months have been challenging and we’re ready to move forward</a:t>
            </a:r>
            <a:r>
              <a:rPr lang="en-US" baseline="0" dirty="0"/>
              <a:t> with renewed clarity.</a:t>
            </a:r>
            <a:endParaRPr lang="en-US" dirty="0"/>
          </a:p>
        </p:txBody>
      </p:sp>
      <p:sp>
        <p:nvSpPr>
          <p:cNvPr id="4" name="Slide Number Placeholder 3"/>
          <p:cNvSpPr>
            <a:spLocks noGrp="1"/>
          </p:cNvSpPr>
          <p:nvPr>
            <p:ph type="sldNum" sz="quarter" idx="5"/>
          </p:nvPr>
        </p:nvSpPr>
        <p:spPr/>
        <p:txBody>
          <a:bodyPr/>
          <a:lstStyle/>
          <a:p>
            <a:fld id="{219CD273-A165-4AF9-99FA-0BAB75BE779F}" type="slidenum">
              <a:rPr lang="en-US" smtClean="0"/>
              <a:t>2</a:t>
            </a:fld>
            <a:endParaRPr lang="en-US"/>
          </a:p>
        </p:txBody>
      </p:sp>
    </p:spTree>
    <p:extLst>
      <p:ext uri="{BB962C8B-B14F-4D97-AF65-F5344CB8AC3E}">
        <p14:creationId xmlns:p14="http://schemas.microsoft.com/office/powerpoint/2010/main" val="189620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and social integration – reference 7 year partnership with Petaluma Health Center, MHSA funding partnership with SRCH, and now emerging discussions with WCHC to place a Linkages social worker – tie in Cal AIM</a:t>
            </a:r>
          </a:p>
          <a:p>
            <a:endParaRPr lang="en-US" dirty="0"/>
          </a:p>
          <a:p>
            <a:r>
              <a:rPr lang="en-US" dirty="0"/>
              <a:t>Development of Information and Assistance over the past 5 years into a robust call center that is now at the heart of the Aging and Disability Resource Hub (ADRH) – we’re working on a no wrong door system for Sonoma County’s older adults, people with disabilities, and caregivers</a:t>
            </a:r>
          </a:p>
          <a:p>
            <a:endParaRPr lang="en-US" dirty="0"/>
          </a:p>
          <a:p>
            <a:r>
              <a:rPr lang="en-US" dirty="0"/>
              <a:t>Older Adult Collaborative for 10+ years _ Healthy IDEAS – IHSS screens for depression (unique in the State) –</a:t>
            </a:r>
          </a:p>
          <a:p>
            <a:endParaRPr lang="en-US" dirty="0"/>
          </a:p>
          <a:p>
            <a:r>
              <a:rPr lang="en-US" dirty="0"/>
              <a:t>Transportation ?</a:t>
            </a:r>
          </a:p>
          <a:p>
            <a:r>
              <a:rPr lang="en-US" dirty="0"/>
              <a:t>Caregiving?</a:t>
            </a:r>
          </a:p>
          <a:p>
            <a:r>
              <a:rPr lang="en-US" dirty="0"/>
              <a:t>Nutrition – CalFresh Healthy Living?</a:t>
            </a:r>
          </a:p>
          <a:p>
            <a:r>
              <a:rPr lang="en-US" dirty="0"/>
              <a:t>Elder Justice – partnership with SAS – Elder Justice Coordinator at County level</a:t>
            </a:r>
          </a:p>
          <a:p>
            <a:r>
              <a:rPr lang="en-US" dirty="0"/>
              <a:t>Fall Prevention – Matter of Balance – Dignity at Home</a:t>
            </a:r>
          </a:p>
        </p:txBody>
      </p:sp>
      <p:sp>
        <p:nvSpPr>
          <p:cNvPr id="4" name="Slide Number Placeholder 3"/>
          <p:cNvSpPr>
            <a:spLocks noGrp="1"/>
          </p:cNvSpPr>
          <p:nvPr>
            <p:ph type="sldNum" sz="quarter" idx="5"/>
          </p:nvPr>
        </p:nvSpPr>
        <p:spPr/>
        <p:txBody>
          <a:bodyPr/>
          <a:lstStyle/>
          <a:p>
            <a:fld id="{219CD273-A165-4AF9-99FA-0BAB75BE779F}" type="slidenum">
              <a:rPr lang="en-US" smtClean="0"/>
              <a:t>23</a:t>
            </a:fld>
            <a:endParaRPr lang="en-US"/>
          </a:p>
        </p:txBody>
      </p:sp>
    </p:spTree>
    <p:extLst>
      <p:ext uri="{BB962C8B-B14F-4D97-AF65-F5344CB8AC3E}">
        <p14:creationId xmlns:p14="http://schemas.microsoft.com/office/powerpoint/2010/main" val="664074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staff is not allowed to advocate as public employees but can provide education so AC members can give voice to an issue.</a:t>
            </a:r>
          </a:p>
        </p:txBody>
      </p:sp>
      <p:sp>
        <p:nvSpPr>
          <p:cNvPr id="4" name="Slide Number Placeholder 3"/>
          <p:cNvSpPr>
            <a:spLocks noGrp="1"/>
          </p:cNvSpPr>
          <p:nvPr>
            <p:ph type="sldNum" sz="quarter" idx="5"/>
          </p:nvPr>
        </p:nvSpPr>
        <p:spPr/>
        <p:txBody>
          <a:bodyPr/>
          <a:lstStyle/>
          <a:p>
            <a:fld id="{219CD273-A165-4AF9-99FA-0BAB75BE779F}" type="slidenum">
              <a:rPr lang="en-US" smtClean="0"/>
              <a:t>34</a:t>
            </a:fld>
            <a:endParaRPr lang="en-US"/>
          </a:p>
        </p:txBody>
      </p:sp>
    </p:spTree>
    <p:extLst>
      <p:ext uri="{BB962C8B-B14F-4D97-AF65-F5344CB8AC3E}">
        <p14:creationId xmlns:p14="http://schemas.microsoft.com/office/powerpoint/2010/main" val="172432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you are each that small group who can create positive change in our county.</a:t>
            </a:r>
          </a:p>
        </p:txBody>
      </p:sp>
      <p:sp>
        <p:nvSpPr>
          <p:cNvPr id="4" name="Slide Number Placeholder 3"/>
          <p:cNvSpPr>
            <a:spLocks noGrp="1"/>
          </p:cNvSpPr>
          <p:nvPr>
            <p:ph type="sldNum" sz="quarter" idx="5"/>
          </p:nvPr>
        </p:nvSpPr>
        <p:spPr/>
        <p:txBody>
          <a:bodyPr/>
          <a:lstStyle/>
          <a:p>
            <a:fld id="{219CD273-A165-4AF9-99FA-0BAB75BE779F}" type="slidenum">
              <a:rPr lang="en-US" smtClean="0"/>
              <a:t>35</a:t>
            </a:fld>
            <a:endParaRPr lang="en-US"/>
          </a:p>
        </p:txBody>
      </p:sp>
    </p:spTree>
    <p:extLst>
      <p:ext uri="{BB962C8B-B14F-4D97-AF65-F5344CB8AC3E}">
        <p14:creationId xmlns:p14="http://schemas.microsoft.com/office/powerpoint/2010/main" val="66095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a:t>
            </a:r>
          </a:p>
        </p:txBody>
      </p:sp>
      <p:sp>
        <p:nvSpPr>
          <p:cNvPr id="4" name="Slide Number Placeholder 3"/>
          <p:cNvSpPr>
            <a:spLocks noGrp="1"/>
          </p:cNvSpPr>
          <p:nvPr>
            <p:ph type="sldNum" sz="quarter" idx="5"/>
          </p:nvPr>
        </p:nvSpPr>
        <p:spPr/>
        <p:txBody>
          <a:bodyPr/>
          <a:lstStyle/>
          <a:p>
            <a:fld id="{219CD273-A165-4AF9-99FA-0BAB75BE779F}" type="slidenum">
              <a:rPr lang="en-US" smtClean="0"/>
              <a:t>36</a:t>
            </a:fld>
            <a:endParaRPr lang="en-US"/>
          </a:p>
        </p:txBody>
      </p:sp>
    </p:spTree>
    <p:extLst>
      <p:ext uri="{BB962C8B-B14F-4D97-AF65-F5344CB8AC3E}">
        <p14:creationId xmlns:p14="http://schemas.microsoft.com/office/powerpoint/2010/main" val="61647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CD273-A165-4AF9-99FA-0BAB75BE779F}" type="slidenum">
              <a:rPr lang="en-US" smtClean="0"/>
              <a:t>37</a:t>
            </a:fld>
            <a:endParaRPr lang="en-US"/>
          </a:p>
        </p:txBody>
      </p:sp>
    </p:spTree>
    <p:extLst>
      <p:ext uri="{BB962C8B-B14F-4D97-AF65-F5344CB8AC3E}">
        <p14:creationId xmlns:p14="http://schemas.microsoft.com/office/powerpoint/2010/main" val="344388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introduces the presentation overview: there is so much to say – we have focused on what was most beneficial – key parts of the story.</a:t>
            </a:r>
          </a:p>
        </p:txBody>
      </p:sp>
      <p:sp>
        <p:nvSpPr>
          <p:cNvPr id="4" name="Slide Number Placeholder 3"/>
          <p:cNvSpPr>
            <a:spLocks noGrp="1"/>
          </p:cNvSpPr>
          <p:nvPr>
            <p:ph type="sldNum" sz="quarter" idx="5"/>
          </p:nvPr>
        </p:nvSpPr>
        <p:spPr/>
        <p:txBody>
          <a:bodyPr/>
          <a:lstStyle/>
          <a:p>
            <a:fld id="{219CD273-A165-4AF9-99FA-0BAB75BE779F}" type="slidenum">
              <a:rPr lang="en-US" smtClean="0"/>
              <a:t>4</a:t>
            </a:fld>
            <a:endParaRPr lang="en-US"/>
          </a:p>
        </p:txBody>
      </p:sp>
    </p:spTree>
    <p:extLst>
      <p:ext uri="{BB962C8B-B14F-4D97-AF65-F5344CB8AC3E}">
        <p14:creationId xmlns:p14="http://schemas.microsoft.com/office/powerpoint/2010/main" val="95938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CD273-A165-4AF9-99FA-0BAB75BE779F}" type="slidenum">
              <a:rPr lang="en-US" smtClean="0"/>
              <a:t>8</a:t>
            </a:fld>
            <a:endParaRPr lang="en-US"/>
          </a:p>
        </p:txBody>
      </p:sp>
    </p:spTree>
    <p:extLst>
      <p:ext uri="{BB962C8B-B14F-4D97-AF65-F5344CB8AC3E}">
        <p14:creationId xmlns:p14="http://schemas.microsoft.com/office/powerpoint/2010/main" val="209241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208DE-4F40-45C1-8685-EE0A676617B3}" type="slidenum">
              <a:rPr lang="en-US" smtClean="0"/>
              <a:t>10</a:t>
            </a:fld>
            <a:endParaRPr lang="en-US"/>
          </a:p>
        </p:txBody>
      </p:sp>
    </p:spTree>
    <p:extLst>
      <p:ext uri="{BB962C8B-B14F-4D97-AF65-F5344CB8AC3E}">
        <p14:creationId xmlns:p14="http://schemas.microsoft.com/office/powerpoint/2010/main" val="272897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recognize that 28% of the population is over the age of 60 and 53,342 individuals over the age of 18 are living with a disability, the target population to be served by these funds are those who meet these two definitions established in the Older Americans Act and California’s Welfare &amp; Institution Code.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208DE-4F40-45C1-8685-EE0A67661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69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definition of economic need highlighted in the previous slide, we believe it’s important to amplify the dissonance between the Elder Economic Security Standard Index for Sonoma County and the Federal Poverty Level.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208DE-4F40-45C1-8685-EE0A67661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30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caps</a:t>
            </a:r>
          </a:p>
        </p:txBody>
      </p:sp>
      <p:sp>
        <p:nvSpPr>
          <p:cNvPr id="4" name="Slide Number Placeholder 3"/>
          <p:cNvSpPr>
            <a:spLocks noGrp="1"/>
          </p:cNvSpPr>
          <p:nvPr>
            <p:ph type="sldNum" sz="quarter" idx="5"/>
          </p:nvPr>
        </p:nvSpPr>
        <p:spPr/>
        <p:txBody>
          <a:bodyPr/>
          <a:lstStyle/>
          <a:p>
            <a:fld id="{219CD273-A165-4AF9-99FA-0BAB75BE779F}" type="slidenum">
              <a:rPr lang="en-US" smtClean="0"/>
              <a:t>15</a:t>
            </a:fld>
            <a:endParaRPr lang="en-US"/>
          </a:p>
        </p:txBody>
      </p:sp>
    </p:spTree>
    <p:extLst>
      <p:ext uri="{BB962C8B-B14F-4D97-AF65-F5344CB8AC3E}">
        <p14:creationId xmlns:p14="http://schemas.microsoft.com/office/powerpoint/2010/main" val="234621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Shani should produce</a:t>
            </a:r>
            <a:r>
              <a:rPr lang="en-US" baseline="0" dirty="0"/>
              <a:t> this.</a:t>
            </a:r>
            <a:endParaRPr lang="en-US" dirty="0"/>
          </a:p>
        </p:txBody>
      </p:sp>
      <p:sp>
        <p:nvSpPr>
          <p:cNvPr id="4" name="Slide Number Placeholder 3"/>
          <p:cNvSpPr>
            <a:spLocks noGrp="1"/>
          </p:cNvSpPr>
          <p:nvPr>
            <p:ph type="sldNum" sz="quarter" idx="5"/>
          </p:nvPr>
        </p:nvSpPr>
        <p:spPr/>
        <p:txBody>
          <a:bodyPr/>
          <a:lstStyle/>
          <a:p>
            <a:fld id="{219CD273-A165-4AF9-99FA-0BAB75BE779F}" type="slidenum">
              <a:rPr lang="en-US" smtClean="0"/>
              <a:t>20</a:t>
            </a:fld>
            <a:endParaRPr lang="en-US"/>
          </a:p>
        </p:txBody>
      </p:sp>
    </p:spTree>
    <p:extLst>
      <p:ext uri="{BB962C8B-B14F-4D97-AF65-F5344CB8AC3E}">
        <p14:creationId xmlns:p14="http://schemas.microsoft.com/office/powerpoint/2010/main" val="115101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 chart shows IHSS 45% or so and APS huge chunk and then how small community services with older </a:t>
            </a:r>
            <a:r>
              <a:rPr lang="en-US" dirty="0" err="1"/>
              <a:t>americans</a:t>
            </a:r>
            <a:r>
              <a:rPr lang="en-US" dirty="0"/>
              <a:t> act is even smaller. Demonstrates the missed opportunity for what all there is to talk about. Paul: this is just adult and aging and doesn’t include all the work of other CBOs and other community organizations and municipalities. Not perfect numbers. Add footnote: approximations. </a:t>
            </a:r>
          </a:p>
        </p:txBody>
      </p:sp>
      <p:sp>
        <p:nvSpPr>
          <p:cNvPr id="4" name="Slide Number Placeholder 3"/>
          <p:cNvSpPr>
            <a:spLocks noGrp="1"/>
          </p:cNvSpPr>
          <p:nvPr>
            <p:ph type="sldNum" sz="quarter" idx="5"/>
          </p:nvPr>
        </p:nvSpPr>
        <p:spPr/>
        <p:txBody>
          <a:bodyPr/>
          <a:lstStyle/>
          <a:p>
            <a:fld id="{219CD273-A165-4AF9-99FA-0BAB75BE779F}" type="slidenum">
              <a:rPr lang="en-US" smtClean="0"/>
              <a:t>21</a:t>
            </a:fld>
            <a:endParaRPr lang="en-US"/>
          </a:p>
        </p:txBody>
      </p:sp>
    </p:spTree>
    <p:extLst>
      <p:ext uri="{BB962C8B-B14F-4D97-AF65-F5344CB8AC3E}">
        <p14:creationId xmlns:p14="http://schemas.microsoft.com/office/powerpoint/2010/main" val="306990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821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30249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522727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81500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53467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73313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810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927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D89C-1051-4BE2-AED8-3BF7D31B3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A2195-4866-4181-9702-91D9D23DD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39DAC0-89DE-4C03-BAC9-CD88DF3CCE30}"/>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5" name="Footer Placeholder 4">
            <a:extLst>
              <a:ext uri="{FF2B5EF4-FFF2-40B4-BE49-F238E27FC236}">
                <a16:creationId xmlns:a16="http://schemas.microsoft.com/office/drawing/2014/main" id="{765AD278-6F92-4248-A602-2E4177784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BE955-DEB7-46F4-91CF-5C88A58606B4}"/>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4090325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8EF4-9F61-4A98-B7A2-C4ADD6DFF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4190A-F487-4BB1-9B85-03E4BABCB8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1A3FD-E436-4F99-97A4-AFAB3A811B1E}"/>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5" name="Footer Placeholder 4">
            <a:extLst>
              <a:ext uri="{FF2B5EF4-FFF2-40B4-BE49-F238E27FC236}">
                <a16:creationId xmlns:a16="http://schemas.microsoft.com/office/drawing/2014/main" id="{D23546F6-3CCA-414D-A9C3-C728ECF0F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C8083-43BE-4F8A-B2CD-A012F2DFEF23}"/>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144870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AA0D-CF4E-48C8-BEB9-FAF347E4B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68CA8-B6BC-4794-8EAA-5CE093DAA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018EC0-3C63-4A14-8CB9-2DAB14B46F4D}"/>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5" name="Footer Placeholder 4">
            <a:extLst>
              <a:ext uri="{FF2B5EF4-FFF2-40B4-BE49-F238E27FC236}">
                <a16:creationId xmlns:a16="http://schemas.microsoft.com/office/drawing/2014/main" id="{75899146-4DC9-43D0-889C-9C74A8D42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5AB97-4C9E-4128-9BC1-BC832A133796}"/>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34185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2103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2DFB-8C1A-4FF3-9084-A89BAF796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59B30-2D43-4AC8-97FA-FB53CF2C36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3857D-F863-45CD-9C3F-0DB0EFAF8A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74A903-26FE-4864-AAD0-7966A2431809}"/>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6" name="Footer Placeholder 5">
            <a:extLst>
              <a:ext uri="{FF2B5EF4-FFF2-40B4-BE49-F238E27FC236}">
                <a16:creationId xmlns:a16="http://schemas.microsoft.com/office/drawing/2014/main" id="{86D6E06F-812B-4EDF-9459-8195C6C6C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BAB44-1465-4756-B650-916CBE06EA25}"/>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3761312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E25D-687B-447A-BDE1-AE4E4D744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C85996-4DCD-466A-BE1C-8121D9AC5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5673BF-A3F8-4581-97AB-0361F0DA1C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EA2EFE-FC9C-49D1-B0A3-A22BB1DC5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1F72B-5C41-4F6A-8C54-A7992ABE69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A84A83-A4B4-4D19-BE8A-8FA6179057C9}"/>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8" name="Footer Placeholder 7">
            <a:extLst>
              <a:ext uri="{FF2B5EF4-FFF2-40B4-BE49-F238E27FC236}">
                <a16:creationId xmlns:a16="http://schemas.microsoft.com/office/drawing/2014/main" id="{20FD6D8B-DEA0-42D2-89EF-E9010F0A10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5B498-6F8B-4B6E-8A43-B388C75E9399}"/>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1479932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7AEB-D122-4C92-9892-072D33E43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05C6A-E1EE-4CE2-BB73-D7ED166BDC07}"/>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4" name="Footer Placeholder 3">
            <a:extLst>
              <a:ext uri="{FF2B5EF4-FFF2-40B4-BE49-F238E27FC236}">
                <a16:creationId xmlns:a16="http://schemas.microsoft.com/office/drawing/2014/main" id="{43F15C85-51D1-4FC1-A41E-DBDFFF2474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2BA980-310B-4A62-A188-6BA391385597}"/>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3906091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2293F-EF1C-4E5E-880F-50185288134C}"/>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3" name="Footer Placeholder 2">
            <a:extLst>
              <a:ext uri="{FF2B5EF4-FFF2-40B4-BE49-F238E27FC236}">
                <a16:creationId xmlns:a16="http://schemas.microsoft.com/office/drawing/2014/main" id="{1A3421B3-5E47-416F-8AD0-9B0EDCFDB5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462FFD-4781-4662-8C2F-BD8EFC452AC7}"/>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274537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A187-AD0C-4501-A539-8C93D558B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A0B752-31B9-4F53-8DE9-46AA5BF76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0BE65F-38BE-4EB5-AC22-82CE5AD24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4311BA-B97D-437D-AFA2-A48DD18A4682}"/>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6" name="Footer Placeholder 5">
            <a:extLst>
              <a:ext uri="{FF2B5EF4-FFF2-40B4-BE49-F238E27FC236}">
                <a16:creationId xmlns:a16="http://schemas.microsoft.com/office/drawing/2014/main" id="{1C7DF7FE-41E4-4125-A474-44BA98E72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9A386-C6B9-4C55-9FBD-0EB707DBAA25}"/>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283221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7C32-DB7F-4778-87BD-69C72102D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BAC62-4496-4C3B-900B-15B0446F4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A4A6-2206-467E-AA48-39E1C803C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CBD9F3-F86F-497B-B720-F59E80C80FE9}"/>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6" name="Footer Placeholder 5">
            <a:extLst>
              <a:ext uri="{FF2B5EF4-FFF2-40B4-BE49-F238E27FC236}">
                <a16:creationId xmlns:a16="http://schemas.microsoft.com/office/drawing/2014/main" id="{EAEAC443-FD8E-48C9-84C7-686740353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8A5C9-F017-483D-9FC1-E43FC5E61F25}"/>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26793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CE97-C8D8-4F6D-A9D5-056BFDC39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AFB6C4-A2A5-40D7-87D6-BA4B926BFB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00036-C5D2-4818-89EE-36EBB05E2031}"/>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5" name="Footer Placeholder 4">
            <a:extLst>
              <a:ext uri="{FF2B5EF4-FFF2-40B4-BE49-F238E27FC236}">
                <a16:creationId xmlns:a16="http://schemas.microsoft.com/office/drawing/2014/main" id="{EA31DBF0-94E3-46CD-95D4-10FD30A15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B3749-26EA-4148-A542-9071181042E1}"/>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2554788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75E3A-863E-4981-ADC6-ECBACE74A2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581147-C7DF-469B-82A6-EA3A5F694D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A09FC-98CD-4AE2-BF92-62E447A42A73}"/>
              </a:ext>
            </a:extLst>
          </p:cNvPr>
          <p:cNvSpPr>
            <a:spLocks noGrp="1"/>
          </p:cNvSpPr>
          <p:nvPr>
            <p:ph type="dt" sz="half" idx="10"/>
          </p:nvPr>
        </p:nvSpPr>
        <p:spPr/>
        <p:txBody>
          <a:bodyPr/>
          <a:lstStyle/>
          <a:p>
            <a:fld id="{190FA2EF-7B48-4D91-80A7-79CDE6F917E3}" type="datetimeFigureOut">
              <a:rPr lang="en-US" smtClean="0"/>
              <a:t>4/17/2024</a:t>
            </a:fld>
            <a:endParaRPr lang="en-US"/>
          </a:p>
        </p:txBody>
      </p:sp>
      <p:sp>
        <p:nvSpPr>
          <p:cNvPr id="5" name="Footer Placeholder 4">
            <a:extLst>
              <a:ext uri="{FF2B5EF4-FFF2-40B4-BE49-F238E27FC236}">
                <a16:creationId xmlns:a16="http://schemas.microsoft.com/office/drawing/2014/main" id="{089A2480-B00C-44C7-A51D-35A631BF0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5FAE0-5882-4434-B103-A038A07DAF76}"/>
              </a:ext>
            </a:extLst>
          </p:cNvPr>
          <p:cNvSpPr>
            <a:spLocks noGrp="1"/>
          </p:cNvSpPr>
          <p:nvPr>
            <p:ph type="sldNum" sz="quarter" idx="12"/>
          </p:nvPr>
        </p:nvSpPr>
        <p:spPr/>
        <p:txBody>
          <a:bodyPr/>
          <a:lstStyle/>
          <a:p>
            <a:fld id="{263037CF-F18E-45C6-800E-2750A43B2669}" type="slidenum">
              <a:rPr lang="en-US" smtClean="0"/>
              <a:t>‹#›</a:t>
            </a:fld>
            <a:endParaRPr lang="en-US"/>
          </a:p>
        </p:txBody>
      </p:sp>
    </p:spTree>
    <p:extLst>
      <p:ext uri="{BB962C8B-B14F-4D97-AF65-F5344CB8AC3E}">
        <p14:creationId xmlns:p14="http://schemas.microsoft.com/office/powerpoint/2010/main" val="104965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755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761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769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50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105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42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589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4/17/2024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506936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96556-6242-4886-8229-D3297CD71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65D3D-498A-4FDC-BCBA-DB047DE1D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46406-0197-46F9-AF4E-45646EB06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FA2EF-7B48-4D91-80A7-79CDE6F917E3}" type="datetimeFigureOut">
              <a:rPr lang="en-US" smtClean="0"/>
              <a:t>4/17/2024</a:t>
            </a:fld>
            <a:endParaRPr lang="en-US"/>
          </a:p>
        </p:txBody>
      </p:sp>
      <p:sp>
        <p:nvSpPr>
          <p:cNvPr id="5" name="Footer Placeholder 4">
            <a:extLst>
              <a:ext uri="{FF2B5EF4-FFF2-40B4-BE49-F238E27FC236}">
                <a16:creationId xmlns:a16="http://schemas.microsoft.com/office/drawing/2014/main" id="{A991CD5B-EFDF-49CF-B456-893F02AAD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CAF23-22CB-463C-BB27-769E17259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037CF-F18E-45C6-800E-2750A43B2669}" type="slidenum">
              <a:rPr lang="en-US" smtClean="0"/>
              <a:t>‹#›</a:t>
            </a:fld>
            <a:endParaRPr lang="en-US"/>
          </a:p>
        </p:txBody>
      </p:sp>
    </p:spTree>
    <p:extLst>
      <p:ext uri="{BB962C8B-B14F-4D97-AF65-F5344CB8AC3E}">
        <p14:creationId xmlns:p14="http://schemas.microsoft.com/office/powerpoint/2010/main" val="113517972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hyperlink" Target="https://tacc.ccoa.ca.gov/" TargetMode="External"/><Relationship Id="rId4" Type="http://schemas.openxmlformats.org/officeDocument/2006/relationships/hyperlink" Target="https://ccoa.c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onomacounty.ca.gov/health-and-human-services/human-services/older-adults-people-with-disabilities/boards-government-vendors/area-agency-on-aging-advisory-counci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C099-696A-4AF5-9559-572AF9E3A2F0}"/>
              </a:ext>
            </a:extLst>
          </p:cNvPr>
          <p:cNvSpPr>
            <a:spLocks noGrp="1"/>
          </p:cNvSpPr>
          <p:nvPr>
            <p:ph type="ctrTitle"/>
          </p:nvPr>
        </p:nvSpPr>
        <p:spPr>
          <a:xfrm>
            <a:off x="1717298" y="866278"/>
            <a:ext cx="7315200" cy="5379944"/>
          </a:xfrm>
        </p:spPr>
        <p:txBody>
          <a:bodyPr>
            <a:normAutofit fontScale="90000"/>
          </a:bodyPr>
          <a:lstStyle/>
          <a:p>
            <a:pPr algn="ctr"/>
            <a:r>
              <a:rPr lang="en-US" b="1" dirty="0">
                <a:solidFill>
                  <a:schemeClr val="tx1"/>
                </a:solidFill>
              </a:rPr>
              <a:t>Sonoma County</a:t>
            </a:r>
            <a:br>
              <a:rPr lang="en-US" b="1" dirty="0">
                <a:solidFill>
                  <a:schemeClr val="tx1"/>
                </a:solidFill>
              </a:rPr>
            </a:br>
            <a:r>
              <a:rPr lang="en-US" b="1" dirty="0">
                <a:solidFill>
                  <a:schemeClr val="tx1"/>
                </a:solidFill>
              </a:rPr>
              <a:t>Area Agency on Aging Advisory Council </a:t>
            </a:r>
            <a:br>
              <a:rPr lang="en-US" b="1" dirty="0">
                <a:solidFill>
                  <a:schemeClr val="tx1"/>
                </a:solidFill>
              </a:rPr>
            </a:br>
            <a:r>
              <a:rPr lang="en-US" sz="4000" b="1" dirty="0">
                <a:solidFill>
                  <a:schemeClr val="tx1"/>
                </a:solidFill>
              </a:rPr>
              <a:t>04.30.2024: Sonoma County Aging &amp; Disability Commission</a:t>
            </a:r>
            <a:br>
              <a:rPr lang="en-US" sz="4000" b="1" dirty="0">
                <a:solidFill>
                  <a:schemeClr val="tx1"/>
                </a:solidFill>
              </a:rPr>
            </a:br>
            <a:br>
              <a:rPr lang="en-US" sz="2000" b="1" dirty="0">
                <a:solidFill>
                  <a:schemeClr val="tx1"/>
                </a:solidFill>
              </a:rPr>
            </a:br>
            <a:r>
              <a:rPr lang="en-US" b="1" dirty="0">
                <a:solidFill>
                  <a:schemeClr val="tx1"/>
                </a:solidFill>
              </a:rPr>
              <a:t>New Member Orientation</a:t>
            </a:r>
            <a:br>
              <a:rPr lang="en-US" b="1" dirty="0">
                <a:solidFill>
                  <a:schemeClr val="tx1"/>
                </a:solidFill>
              </a:rPr>
            </a:br>
            <a:r>
              <a:rPr lang="en-US" sz="3100" dirty="0">
                <a:solidFill>
                  <a:schemeClr val="tx1"/>
                </a:solidFill>
              </a:rPr>
              <a:t>April 17, 2024</a:t>
            </a:r>
            <a:endParaRPr lang="en-US" dirty="0">
              <a:solidFill>
                <a:schemeClr val="tx1"/>
              </a:solidFill>
            </a:endParaRPr>
          </a:p>
        </p:txBody>
      </p:sp>
    </p:spTree>
    <p:extLst>
      <p:ext uri="{BB962C8B-B14F-4D97-AF65-F5344CB8AC3E}">
        <p14:creationId xmlns:p14="http://schemas.microsoft.com/office/powerpoint/2010/main" val="141743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and images&#10;&#10;Description automatically generated with medium confidence">
            <a:extLst>
              <a:ext uri="{FF2B5EF4-FFF2-40B4-BE49-F238E27FC236}">
                <a16:creationId xmlns:a16="http://schemas.microsoft.com/office/drawing/2014/main" id="{3C1EB0F8-2512-67F3-F261-672AFFB5D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06" y="2400618"/>
            <a:ext cx="9871652" cy="2443234"/>
          </a:xfrm>
          <a:prstGeom prst="rect">
            <a:avLst/>
          </a:prstGeom>
        </p:spPr>
      </p:pic>
      <p:sp>
        <p:nvSpPr>
          <p:cNvPr id="2" name="Title 1">
            <a:extLst>
              <a:ext uri="{FF2B5EF4-FFF2-40B4-BE49-F238E27FC236}">
                <a16:creationId xmlns:a16="http://schemas.microsoft.com/office/drawing/2014/main" id="{4C20883E-803B-450A-A113-A89BF8938566}"/>
              </a:ext>
            </a:extLst>
          </p:cNvPr>
          <p:cNvSpPr>
            <a:spLocks noGrp="1"/>
          </p:cNvSpPr>
          <p:nvPr>
            <p:ph type="title"/>
          </p:nvPr>
        </p:nvSpPr>
        <p:spPr>
          <a:xfrm>
            <a:off x="-81887" y="193962"/>
            <a:ext cx="10538639" cy="1820187"/>
          </a:xfrm>
          <a:prstGeom prst="ellipse">
            <a:avLst/>
          </a:prstGeom>
        </p:spPr>
        <p:txBody>
          <a:bodyPr vert="horz" lIns="91440" tIns="45720" rIns="91440" bIns="45720" rtlCol="0" anchor="b">
            <a:normAutofit/>
          </a:bodyPr>
          <a:lstStyle/>
          <a:p>
            <a:r>
              <a:rPr lang="en-US" sz="3800" kern="1200" dirty="0">
                <a:solidFill>
                  <a:schemeClr val="tx1"/>
                </a:solidFill>
                <a:latin typeface="+mj-lt"/>
                <a:ea typeface="+mj-ea"/>
                <a:cs typeface="+mj-cs"/>
              </a:rPr>
              <a:t>Demographics of Sonoma County</a:t>
            </a:r>
          </a:p>
        </p:txBody>
      </p:sp>
      <p:pic>
        <p:nvPicPr>
          <p:cNvPr id="3" name="Picture 2" descr="A cartoon character with arms and legs&#10;&#10;Description automatically generated">
            <a:extLst>
              <a:ext uri="{FF2B5EF4-FFF2-40B4-BE49-F238E27FC236}">
                <a16:creationId xmlns:a16="http://schemas.microsoft.com/office/drawing/2014/main" id="{DA1E769F-3BD2-2BA5-1EBA-2623E5588661}"/>
              </a:ext>
            </a:extLst>
          </p:cNvPr>
          <p:cNvPicPr>
            <a:picLocks noChangeAspect="1"/>
          </p:cNvPicPr>
          <p:nvPr/>
        </p:nvPicPr>
        <p:blipFill>
          <a:blip r:embed="rId4"/>
          <a:stretch>
            <a:fillRect/>
          </a:stretch>
        </p:blipFill>
        <p:spPr>
          <a:xfrm>
            <a:off x="7508659" y="4408775"/>
            <a:ext cx="1323975" cy="1190625"/>
          </a:xfrm>
          <a:prstGeom prst="rect">
            <a:avLst/>
          </a:prstGeom>
        </p:spPr>
      </p:pic>
    </p:spTree>
    <p:extLst>
      <p:ext uri="{BB962C8B-B14F-4D97-AF65-F5344CB8AC3E}">
        <p14:creationId xmlns:p14="http://schemas.microsoft.com/office/powerpoint/2010/main" val="70306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D7B422-BF7D-45E9-8EAA-B939E6567986}"/>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Demographics of Sonoma County</a:t>
            </a:r>
          </a:p>
        </p:txBody>
      </p:sp>
      <p:pic>
        <p:nvPicPr>
          <p:cNvPr id="5" name="Picture 4" descr="A close-up of a table&#10;&#10;Description automatically generated">
            <a:extLst>
              <a:ext uri="{FF2B5EF4-FFF2-40B4-BE49-F238E27FC236}">
                <a16:creationId xmlns:a16="http://schemas.microsoft.com/office/drawing/2014/main" id="{559CD4E4-0C6B-D14A-64F1-58BE35BD5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526" y="94085"/>
            <a:ext cx="7070599" cy="6522628"/>
          </a:xfrm>
          <a:prstGeom prst="rect">
            <a:avLst/>
          </a:prstGeom>
        </p:spPr>
      </p:pic>
      <p:pic>
        <p:nvPicPr>
          <p:cNvPr id="3" name="Picture 2" descr="A cartoon character with arms and legs&#10;&#10;Description automatically generated">
            <a:extLst>
              <a:ext uri="{FF2B5EF4-FFF2-40B4-BE49-F238E27FC236}">
                <a16:creationId xmlns:a16="http://schemas.microsoft.com/office/drawing/2014/main" id="{9B8AECCA-6477-D0CC-9756-76951AD8F40D}"/>
              </a:ext>
            </a:extLst>
          </p:cNvPr>
          <p:cNvPicPr>
            <a:picLocks noChangeAspect="1"/>
          </p:cNvPicPr>
          <p:nvPr/>
        </p:nvPicPr>
        <p:blipFill>
          <a:blip r:embed="rId3"/>
          <a:stretch>
            <a:fillRect/>
          </a:stretch>
        </p:blipFill>
        <p:spPr>
          <a:xfrm>
            <a:off x="10240974" y="1861518"/>
            <a:ext cx="1323975" cy="1190625"/>
          </a:xfrm>
          <a:prstGeom prst="rect">
            <a:avLst/>
          </a:prstGeom>
        </p:spPr>
      </p:pic>
      <p:pic>
        <p:nvPicPr>
          <p:cNvPr id="4" name="Picture 3" descr="A cartoon character with arms and legs&#10;&#10;Description automatically generated">
            <a:extLst>
              <a:ext uri="{FF2B5EF4-FFF2-40B4-BE49-F238E27FC236}">
                <a16:creationId xmlns:a16="http://schemas.microsoft.com/office/drawing/2014/main" id="{0913F197-C1CB-E524-EC58-234F6ABEF1FD}"/>
              </a:ext>
            </a:extLst>
          </p:cNvPr>
          <p:cNvPicPr>
            <a:picLocks noChangeAspect="1"/>
          </p:cNvPicPr>
          <p:nvPr/>
        </p:nvPicPr>
        <p:blipFill>
          <a:blip r:embed="rId3"/>
          <a:stretch>
            <a:fillRect/>
          </a:stretch>
        </p:blipFill>
        <p:spPr>
          <a:xfrm>
            <a:off x="3554538" y="5426088"/>
            <a:ext cx="1323975" cy="1190625"/>
          </a:xfrm>
          <a:prstGeom prst="rect">
            <a:avLst/>
          </a:prstGeom>
        </p:spPr>
      </p:pic>
    </p:spTree>
    <p:extLst>
      <p:ext uri="{BB962C8B-B14F-4D97-AF65-F5344CB8AC3E}">
        <p14:creationId xmlns:p14="http://schemas.microsoft.com/office/powerpoint/2010/main" val="49661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7A37A1-465E-34C0-E49C-08291F0F01FA}"/>
              </a:ext>
            </a:extLst>
          </p:cNvPr>
          <p:cNvSpPr>
            <a:spLocks noGrp="1"/>
          </p:cNvSpPr>
          <p:nvPr>
            <p:ph type="title"/>
          </p:nvPr>
        </p:nvSpPr>
        <p:spPr>
          <a:xfrm>
            <a:off x="841248" y="548640"/>
            <a:ext cx="3600860" cy="5431536"/>
          </a:xfrm>
        </p:spPr>
        <p:txBody>
          <a:bodyPr>
            <a:normAutofit/>
          </a:bodyPr>
          <a:lstStyle/>
          <a:p>
            <a:r>
              <a:rPr lang="en-US" sz="5400"/>
              <a:t>Priority Populations Served by Funding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232681-D3E8-1D32-4B8C-087D4ED2CA23}"/>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Older adults 60+, adults with disabilities and their caregivers</a:t>
            </a:r>
          </a:p>
          <a:p>
            <a:pPr lvl="1"/>
            <a:r>
              <a:rPr lang="en-US" sz="2200" b="1" dirty="0"/>
              <a:t>Greatest Economic Need</a:t>
            </a:r>
            <a:r>
              <a:rPr lang="en-US" sz="2200" dirty="0"/>
              <a:t>: income level at or below the federal poverty level</a:t>
            </a:r>
          </a:p>
          <a:p>
            <a:pPr lvl="1"/>
            <a:r>
              <a:rPr lang="en-US" sz="2200" b="1" dirty="0"/>
              <a:t>Greatest Social Need</a:t>
            </a:r>
            <a:r>
              <a:rPr lang="en-US" sz="2200" dirty="0"/>
              <a:t>: noneconomic factors that restrict and </a:t>
            </a:r>
            <a:r>
              <a:rPr lang="en-US" sz="2200" dirty="0" err="1"/>
              <a:t>individuals’s</a:t>
            </a:r>
            <a:r>
              <a:rPr lang="en-US" sz="2200" dirty="0"/>
              <a:t> ability to perform daily tasks or ability to live </a:t>
            </a:r>
            <a:r>
              <a:rPr lang="en-US" sz="2200" dirty="0" err="1"/>
              <a:t>indendently</a:t>
            </a:r>
            <a:r>
              <a:rPr lang="en-US" sz="2200" dirty="0"/>
              <a:t>:</a:t>
            </a:r>
          </a:p>
          <a:p>
            <a:pPr lvl="2"/>
            <a:r>
              <a:rPr lang="en-US" sz="2200" dirty="0"/>
              <a:t>Physical or mental disability</a:t>
            </a:r>
          </a:p>
          <a:p>
            <a:pPr lvl="2"/>
            <a:r>
              <a:rPr lang="en-US" sz="2200" dirty="0"/>
              <a:t>Language barriers</a:t>
            </a:r>
          </a:p>
          <a:p>
            <a:pPr lvl="2"/>
            <a:r>
              <a:rPr lang="en-US" sz="2200" dirty="0"/>
              <a:t>Cultural or social isolation caused by racial and ethnic status, sexual orientation, HIV status, gender identify or gender expression.</a:t>
            </a:r>
          </a:p>
        </p:txBody>
      </p:sp>
      <p:pic>
        <p:nvPicPr>
          <p:cNvPr id="4" name="Picture 3" descr="A cartoon character with arms and legs&#10;&#10;Description automatically generated">
            <a:extLst>
              <a:ext uri="{FF2B5EF4-FFF2-40B4-BE49-F238E27FC236}">
                <a16:creationId xmlns:a16="http://schemas.microsoft.com/office/drawing/2014/main" id="{21FE8051-887C-2FAE-24BB-7E7D17BE67A2}"/>
              </a:ext>
            </a:extLst>
          </p:cNvPr>
          <p:cNvPicPr>
            <a:picLocks noChangeAspect="1"/>
          </p:cNvPicPr>
          <p:nvPr/>
        </p:nvPicPr>
        <p:blipFill>
          <a:blip r:embed="rId3"/>
          <a:stretch>
            <a:fillRect/>
          </a:stretch>
        </p:blipFill>
        <p:spPr>
          <a:xfrm>
            <a:off x="10262745" y="5115284"/>
            <a:ext cx="1323975" cy="1190625"/>
          </a:xfrm>
          <a:prstGeom prst="rect">
            <a:avLst/>
          </a:prstGeom>
        </p:spPr>
      </p:pic>
    </p:spTree>
    <p:extLst>
      <p:ext uri="{BB962C8B-B14F-4D97-AF65-F5344CB8AC3E}">
        <p14:creationId xmlns:p14="http://schemas.microsoft.com/office/powerpoint/2010/main" val="150144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CDBCA-2B0A-15D3-9BF7-67AEEEABE8A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Financial </a:t>
            </a:r>
            <a:r>
              <a:rPr lang="en-US" sz="4000" dirty="0">
                <a:solidFill>
                  <a:srgbClr val="FFFFFF"/>
                </a:solidFill>
              </a:rPr>
              <a:t>Insecurity</a:t>
            </a:r>
            <a:endParaRPr lang="en-US" sz="4000" kern="1200" dirty="0">
              <a:solidFill>
                <a:srgbClr val="FFFFFF"/>
              </a:solidFill>
              <a:latin typeface="+mj-lt"/>
              <a:ea typeface="+mj-ea"/>
              <a:cs typeface="+mj-cs"/>
            </a:endParaRPr>
          </a:p>
        </p:txBody>
      </p:sp>
      <p:pic>
        <p:nvPicPr>
          <p:cNvPr id="4" name="Picture 3" descr="A close-up of a financial report&#10;&#10;Description automatically generated">
            <a:extLst>
              <a:ext uri="{FF2B5EF4-FFF2-40B4-BE49-F238E27FC236}">
                <a16:creationId xmlns:a16="http://schemas.microsoft.com/office/drawing/2014/main" id="{1D85A3A4-659E-1C75-85E1-13998EEFE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13" y="152400"/>
            <a:ext cx="8109686" cy="6467475"/>
          </a:xfrm>
          <a:prstGeom prst="rect">
            <a:avLst/>
          </a:prstGeom>
        </p:spPr>
      </p:pic>
      <p:pic>
        <p:nvPicPr>
          <p:cNvPr id="3" name="Picture 2" descr="A cartoon character with arms and legs&#10;&#10;Description automatically generated">
            <a:extLst>
              <a:ext uri="{FF2B5EF4-FFF2-40B4-BE49-F238E27FC236}">
                <a16:creationId xmlns:a16="http://schemas.microsoft.com/office/drawing/2014/main" id="{33F10FC8-AB1A-62FF-7210-AB9EF371904C}"/>
              </a:ext>
            </a:extLst>
          </p:cNvPr>
          <p:cNvPicPr>
            <a:picLocks noChangeAspect="1"/>
          </p:cNvPicPr>
          <p:nvPr/>
        </p:nvPicPr>
        <p:blipFill>
          <a:blip r:embed="rId4"/>
          <a:stretch>
            <a:fillRect/>
          </a:stretch>
        </p:blipFill>
        <p:spPr>
          <a:xfrm>
            <a:off x="1107859" y="1293533"/>
            <a:ext cx="1323975" cy="1190625"/>
          </a:xfrm>
          <a:prstGeom prst="rect">
            <a:avLst/>
          </a:prstGeom>
        </p:spPr>
      </p:pic>
    </p:spTree>
    <p:extLst>
      <p:ext uri="{BB962C8B-B14F-4D97-AF65-F5344CB8AC3E}">
        <p14:creationId xmlns:p14="http://schemas.microsoft.com/office/powerpoint/2010/main" val="213239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198C-3048-F622-CEC8-5F18BEAE22B4}"/>
              </a:ext>
            </a:extLst>
          </p:cNvPr>
          <p:cNvSpPr>
            <a:spLocks noGrp="1"/>
          </p:cNvSpPr>
          <p:nvPr>
            <p:ph type="title"/>
          </p:nvPr>
        </p:nvSpPr>
        <p:spPr/>
        <p:txBody>
          <a:bodyPr/>
          <a:lstStyle/>
          <a:p>
            <a:r>
              <a:rPr lang="en-US" dirty="0"/>
              <a:t>Financial Insecurity in Sonoma County</a:t>
            </a:r>
          </a:p>
        </p:txBody>
      </p:sp>
      <p:sp>
        <p:nvSpPr>
          <p:cNvPr id="3" name="Content Placeholder 2">
            <a:extLst>
              <a:ext uri="{FF2B5EF4-FFF2-40B4-BE49-F238E27FC236}">
                <a16:creationId xmlns:a16="http://schemas.microsoft.com/office/drawing/2014/main" id="{EB9A7E25-5B7D-3116-537E-463EA455DA7B}"/>
              </a:ext>
            </a:extLst>
          </p:cNvPr>
          <p:cNvSpPr>
            <a:spLocks noGrp="1"/>
          </p:cNvSpPr>
          <p:nvPr>
            <p:ph idx="1"/>
          </p:nvPr>
        </p:nvSpPr>
        <p:spPr>
          <a:xfrm>
            <a:off x="677334" y="2160589"/>
            <a:ext cx="5645089" cy="4440508"/>
          </a:xfrm>
        </p:spPr>
        <p:txBody>
          <a:bodyPr>
            <a:normAutofit/>
          </a:bodyPr>
          <a:lstStyle/>
          <a:p>
            <a:r>
              <a:rPr lang="en-US" sz="2800" dirty="0"/>
              <a:t>California has the highest rate of senior poverty in the nation. Older adults are struggling to make ends meet and stay in their homes, especially in the areas of California with the highest housing costs. Homelessness among California seniors is on the rise.</a:t>
            </a:r>
          </a:p>
          <a:p>
            <a:pPr marL="0" indent="0" algn="r">
              <a:buNone/>
            </a:pPr>
            <a:r>
              <a:rPr lang="en-US" sz="2400" dirty="0"/>
              <a:t>Justice in Aging</a:t>
            </a:r>
          </a:p>
          <a:p>
            <a:endParaRPr lang="en-US" dirty="0"/>
          </a:p>
        </p:txBody>
      </p:sp>
      <p:pic>
        <p:nvPicPr>
          <p:cNvPr id="4" name="Picture 3">
            <a:extLst>
              <a:ext uri="{FF2B5EF4-FFF2-40B4-BE49-F238E27FC236}">
                <a16:creationId xmlns:a16="http://schemas.microsoft.com/office/drawing/2014/main" id="{F75E280C-A4BC-6DCC-5F55-95D481C7FF50}"/>
              </a:ext>
            </a:extLst>
          </p:cNvPr>
          <p:cNvPicPr>
            <a:picLocks noChangeAspect="1"/>
          </p:cNvPicPr>
          <p:nvPr/>
        </p:nvPicPr>
        <p:blipFill>
          <a:blip r:embed="rId2"/>
          <a:stretch>
            <a:fillRect/>
          </a:stretch>
        </p:blipFill>
        <p:spPr>
          <a:xfrm>
            <a:off x="7246153" y="3743923"/>
            <a:ext cx="3836046" cy="2715676"/>
          </a:xfrm>
          <a:prstGeom prst="rect">
            <a:avLst/>
          </a:prstGeom>
        </p:spPr>
      </p:pic>
      <p:sp>
        <p:nvSpPr>
          <p:cNvPr id="5" name="Rectangle: Rounded Corners 4">
            <a:extLst>
              <a:ext uri="{FF2B5EF4-FFF2-40B4-BE49-F238E27FC236}">
                <a16:creationId xmlns:a16="http://schemas.microsoft.com/office/drawing/2014/main" id="{7DAF6A53-B560-EB34-7852-E537DD31CF93}"/>
              </a:ext>
            </a:extLst>
          </p:cNvPr>
          <p:cNvSpPr/>
          <p:nvPr/>
        </p:nvSpPr>
        <p:spPr>
          <a:xfrm>
            <a:off x="6736390" y="2767301"/>
            <a:ext cx="2883159" cy="774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Needs Assessment Priority Area:</a:t>
            </a:r>
          </a:p>
        </p:txBody>
      </p:sp>
      <p:pic>
        <p:nvPicPr>
          <p:cNvPr id="6" name="Picture 5" descr="A cartoon character with arms and legs&#10;&#10;Description automatically generated">
            <a:extLst>
              <a:ext uri="{FF2B5EF4-FFF2-40B4-BE49-F238E27FC236}">
                <a16:creationId xmlns:a16="http://schemas.microsoft.com/office/drawing/2014/main" id="{3B8592EE-8E45-36F3-01AC-31AE2D084D73}"/>
              </a:ext>
            </a:extLst>
          </p:cNvPr>
          <p:cNvPicPr>
            <a:picLocks noChangeAspect="1"/>
          </p:cNvPicPr>
          <p:nvPr/>
        </p:nvPicPr>
        <p:blipFill>
          <a:blip r:embed="rId3"/>
          <a:stretch>
            <a:fillRect/>
          </a:stretch>
        </p:blipFill>
        <p:spPr>
          <a:xfrm>
            <a:off x="6584165" y="1270000"/>
            <a:ext cx="1323975" cy="1190625"/>
          </a:xfrm>
          <a:prstGeom prst="rect">
            <a:avLst/>
          </a:prstGeom>
        </p:spPr>
      </p:pic>
    </p:spTree>
    <p:extLst>
      <p:ext uri="{BB962C8B-B14F-4D97-AF65-F5344CB8AC3E}">
        <p14:creationId xmlns:p14="http://schemas.microsoft.com/office/powerpoint/2010/main" val="309628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1E1F-DD8D-4E5F-90D6-EF3C6D96C41C}"/>
              </a:ext>
            </a:extLst>
          </p:cNvPr>
          <p:cNvSpPr>
            <a:spLocks noGrp="1"/>
          </p:cNvSpPr>
          <p:nvPr>
            <p:ph type="ctrTitle"/>
          </p:nvPr>
        </p:nvSpPr>
        <p:spPr>
          <a:xfrm>
            <a:off x="1995953" y="2952983"/>
            <a:ext cx="6795621" cy="1646302"/>
          </a:xfrm>
        </p:spPr>
        <p:txBody>
          <a:bodyPr/>
          <a:lstStyle/>
          <a:p>
            <a:pPr algn="ctr"/>
            <a:r>
              <a:rPr lang="en-US" dirty="0">
                <a:solidFill>
                  <a:schemeClr val="tx1"/>
                </a:solidFill>
              </a:rPr>
              <a:t>Area Plan:</a:t>
            </a:r>
            <a:br>
              <a:rPr lang="en-US" dirty="0">
                <a:solidFill>
                  <a:schemeClr val="tx1"/>
                </a:solidFill>
              </a:rPr>
            </a:br>
            <a:r>
              <a:rPr lang="en-US" dirty="0">
                <a:solidFill>
                  <a:schemeClr val="tx1"/>
                </a:solidFill>
              </a:rPr>
              <a:t>Needs Assessment Priority Areas &amp; Survey Demographics</a:t>
            </a:r>
          </a:p>
        </p:txBody>
      </p:sp>
      <p:sp>
        <p:nvSpPr>
          <p:cNvPr id="7" name="Subtitle 4">
            <a:extLst>
              <a:ext uri="{FF2B5EF4-FFF2-40B4-BE49-F238E27FC236}">
                <a16:creationId xmlns:a16="http://schemas.microsoft.com/office/drawing/2014/main" id="{C27FCDA6-5D10-4466-814A-F52640F24368}"/>
              </a:ext>
            </a:extLst>
          </p:cNvPr>
          <p:cNvSpPr txBox="1">
            <a:spLocks/>
          </p:cNvSpPr>
          <p:nvPr/>
        </p:nvSpPr>
        <p:spPr>
          <a:xfrm>
            <a:off x="2116744" y="4050836"/>
            <a:ext cx="5276675"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endParaRPr lang="en-US" sz="2800" dirty="0">
              <a:solidFill>
                <a:schemeClr val="tx1"/>
              </a:solidFill>
            </a:endParaRPr>
          </a:p>
        </p:txBody>
      </p:sp>
    </p:spTree>
    <p:extLst>
      <p:ext uri="{BB962C8B-B14F-4D97-AF65-F5344CB8AC3E}">
        <p14:creationId xmlns:p14="http://schemas.microsoft.com/office/powerpoint/2010/main" val="183513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2E041B3-B7C4-72C7-3B8A-3FB1F8694D58}"/>
              </a:ext>
            </a:extLst>
          </p:cNvPr>
          <p:cNvSpPr txBox="1"/>
          <p:nvPr/>
        </p:nvSpPr>
        <p:spPr>
          <a:xfrm>
            <a:off x="4395048" y="1264378"/>
            <a:ext cx="3919538" cy="1638623"/>
          </a:xfrm>
          <a:prstGeom prst="rect">
            <a:avLst/>
          </a:prstGeom>
          <a:noFill/>
        </p:spPr>
        <p:txBody>
          <a:bodyPr wrap="square" rtlCol="0" anchor="t">
            <a:normAutofit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Surveys: 1,679</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Online and Paper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English 1,565 Received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Spanish 114 Received</a:t>
            </a:r>
          </a:p>
        </p:txBody>
      </p:sp>
      <p:sp>
        <p:nvSpPr>
          <p:cNvPr id="4" name="TextBox 3">
            <a:extLst>
              <a:ext uri="{FF2B5EF4-FFF2-40B4-BE49-F238E27FC236}">
                <a16:creationId xmlns:a16="http://schemas.microsoft.com/office/drawing/2014/main" id="{9F2E28C7-C0C3-BE48-7471-E96B944D1ECE}"/>
              </a:ext>
            </a:extLst>
          </p:cNvPr>
          <p:cNvSpPr txBox="1"/>
          <p:nvPr/>
        </p:nvSpPr>
        <p:spPr>
          <a:xfrm>
            <a:off x="4395048" y="2831285"/>
            <a:ext cx="6697790" cy="1940464"/>
          </a:xfrm>
          <a:prstGeom prst="rect">
            <a:avLst/>
          </a:prstGeom>
          <a:noFill/>
        </p:spPr>
        <p:txBody>
          <a:bodyPr wrap="square" rtlCol="0" anchor="t">
            <a:normAutofit fontScale="925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Focus Groups: 14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Targeted groups included low-income housing communities, Spanish-speakers, Rural/Geographically isolated areas, Urban Areas, LGBTQIA+, Alzheimer’s Disease &amp; Caregivers, People with Disabilities &amp; Caregivers.</a:t>
            </a:r>
          </a:p>
        </p:txBody>
      </p:sp>
      <p:sp>
        <p:nvSpPr>
          <p:cNvPr id="2" name="Title 1">
            <a:extLst>
              <a:ext uri="{FF2B5EF4-FFF2-40B4-BE49-F238E27FC236}">
                <a16:creationId xmlns:a16="http://schemas.microsoft.com/office/drawing/2014/main" id="{39138441-B2AC-7F05-9F3E-8A94B3F6D77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To Identify </a:t>
            </a:r>
            <a:r>
              <a:rPr lang="en-US" sz="3300" dirty="0">
                <a:solidFill>
                  <a:srgbClr val="FFFFFF"/>
                </a:solidFill>
              </a:rPr>
              <a:t>Funding &amp; Initiative Priorities for the County</a:t>
            </a:r>
            <a:endParaRPr lang="en-US" sz="33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4E15BFA5-287C-5888-3E46-4B7D307D2C86}"/>
              </a:ext>
            </a:extLst>
          </p:cNvPr>
          <p:cNvSpPr txBox="1"/>
          <p:nvPr/>
        </p:nvSpPr>
        <p:spPr>
          <a:xfrm>
            <a:off x="4347890" y="4771749"/>
            <a:ext cx="7126688" cy="1566907"/>
          </a:xfrm>
          <a:prstGeom prst="rect">
            <a:avLst/>
          </a:prstGeom>
          <a:noFill/>
        </p:spPr>
        <p:txBody>
          <a:bodyPr wrap="square" rtlCol="0"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Stakeholder Interviews: 43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Leaders from Community Services &amp; Supports, Health, Transportation, Housing, Caregiving, Emergency Preparedness, Protection from Abuse, and Economic Security.</a:t>
            </a:r>
          </a:p>
        </p:txBody>
      </p:sp>
      <p:sp>
        <p:nvSpPr>
          <p:cNvPr id="6" name="TextBox 5">
            <a:extLst>
              <a:ext uri="{FF2B5EF4-FFF2-40B4-BE49-F238E27FC236}">
                <a16:creationId xmlns:a16="http://schemas.microsoft.com/office/drawing/2014/main" id="{89AC6819-58E4-8104-3D7F-92D2A1BC3FC5}"/>
              </a:ext>
            </a:extLst>
          </p:cNvPr>
          <p:cNvSpPr txBox="1"/>
          <p:nvPr/>
        </p:nvSpPr>
        <p:spPr>
          <a:xfrm>
            <a:off x="905522" y="386561"/>
            <a:ext cx="36797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Needs Assessment</a:t>
            </a:r>
          </a:p>
        </p:txBody>
      </p:sp>
    </p:spTree>
    <p:extLst>
      <p:ext uri="{BB962C8B-B14F-4D97-AF65-F5344CB8AC3E}">
        <p14:creationId xmlns:p14="http://schemas.microsoft.com/office/powerpoint/2010/main" val="144735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A53FF5-8150-4B82-AA57-DDE0622E733A}"/>
              </a:ext>
            </a:extLst>
          </p:cNvPr>
          <p:cNvSpPr>
            <a:spLocks noGrp="1"/>
          </p:cNvSpPr>
          <p:nvPr>
            <p:ph type="title"/>
          </p:nvPr>
        </p:nvSpPr>
        <p:spPr>
          <a:xfrm>
            <a:off x="417250" y="643467"/>
            <a:ext cx="3372156" cy="5571066"/>
          </a:xfrm>
        </p:spPr>
        <p:txBody>
          <a:bodyPr>
            <a:normAutofit/>
          </a:bodyPr>
          <a:lstStyle/>
          <a:p>
            <a:r>
              <a:rPr lang="en-US" dirty="0">
                <a:solidFill>
                  <a:srgbClr val="FFFFFF"/>
                </a:solidFill>
              </a:rPr>
              <a:t>Needs Assessment 2024 – 2028</a:t>
            </a:r>
            <a:br>
              <a:rPr lang="en-US" dirty="0">
                <a:solidFill>
                  <a:srgbClr val="FFFFFF"/>
                </a:solidFill>
              </a:rPr>
            </a:br>
            <a:r>
              <a:rPr lang="en-US" dirty="0">
                <a:solidFill>
                  <a:srgbClr val="FFFFFF"/>
                </a:solidFill>
              </a:rPr>
              <a:t>Top Concerns</a:t>
            </a:r>
          </a:p>
        </p:txBody>
      </p:sp>
      <p:graphicFrame>
        <p:nvGraphicFramePr>
          <p:cNvPr id="5" name="Content Placeholder 2">
            <a:extLst>
              <a:ext uri="{FF2B5EF4-FFF2-40B4-BE49-F238E27FC236}">
                <a16:creationId xmlns:a16="http://schemas.microsoft.com/office/drawing/2014/main" id="{2C46D7DA-FA14-4AA6-0921-B8E4FD376C67}"/>
              </a:ext>
            </a:extLst>
          </p:cNvPr>
          <p:cNvGraphicFramePr>
            <a:graphicFrameLocks noGrp="1"/>
          </p:cNvGraphicFramePr>
          <p:nvPr>
            <p:ph idx="1"/>
            <p:extLst>
              <p:ext uri="{D42A27DB-BD31-4B8C-83A1-F6EECF244321}">
                <p14:modId xmlns:p14="http://schemas.microsoft.com/office/powerpoint/2010/main" val="339081632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artoon character with arms and legs&#10;&#10;Description automatically generated">
            <a:extLst>
              <a:ext uri="{FF2B5EF4-FFF2-40B4-BE49-F238E27FC236}">
                <a16:creationId xmlns:a16="http://schemas.microsoft.com/office/drawing/2014/main" id="{B4CAE0B8-699E-B47F-C6C8-D84A04883D09}"/>
              </a:ext>
            </a:extLst>
          </p:cNvPr>
          <p:cNvPicPr>
            <a:picLocks noChangeAspect="1"/>
          </p:cNvPicPr>
          <p:nvPr/>
        </p:nvPicPr>
        <p:blipFill>
          <a:blip r:embed="rId7"/>
          <a:stretch>
            <a:fillRect/>
          </a:stretch>
        </p:blipFill>
        <p:spPr>
          <a:xfrm>
            <a:off x="2381488" y="1404318"/>
            <a:ext cx="1323975" cy="1190625"/>
          </a:xfrm>
          <a:prstGeom prst="rect">
            <a:avLst/>
          </a:prstGeom>
        </p:spPr>
      </p:pic>
    </p:spTree>
    <p:extLst>
      <p:ext uri="{BB962C8B-B14F-4D97-AF65-F5344CB8AC3E}">
        <p14:creationId xmlns:p14="http://schemas.microsoft.com/office/powerpoint/2010/main" val="82049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1EFD7C-0798-F477-869D-27B829F393DB}"/>
              </a:ext>
            </a:extLst>
          </p:cNvPr>
          <p:cNvPicPr>
            <a:picLocks noChangeAspect="1"/>
          </p:cNvPicPr>
          <p:nvPr/>
        </p:nvPicPr>
        <p:blipFill>
          <a:blip r:embed="rId2"/>
          <a:stretch>
            <a:fillRect/>
          </a:stretch>
        </p:blipFill>
        <p:spPr>
          <a:xfrm>
            <a:off x="4059160" y="763825"/>
            <a:ext cx="3524250" cy="3114675"/>
          </a:xfrm>
          <a:prstGeom prst="rect">
            <a:avLst/>
          </a:prstGeom>
        </p:spPr>
      </p:pic>
      <p:pic>
        <p:nvPicPr>
          <p:cNvPr id="3" name="Picture 2">
            <a:extLst>
              <a:ext uri="{FF2B5EF4-FFF2-40B4-BE49-F238E27FC236}">
                <a16:creationId xmlns:a16="http://schemas.microsoft.com/office/drawing/2014/main" id="{E5A13411-68B7-D863-A7B2-383C8772E624}"/>
              </a:ext>
            </a:extLst>
          </p:cNvPr>
          <p:cNvPicPr>
            <a:picLocks noChangeAspect="1"/>
          </p:cNvPicPr>
          <p:nvPr/>
        </p:nvPicPr>
        <p:blipFill>
          <a:blip r:embed="rId3"/>
          <a:stretch>
            <a:fillRect/>
          </a:stretch>
        </p:blipFill>
        <p:spPr>
          <a:xfrm>
            <a:off x="326181" y="3525077"/>
            <a:ext cx="3714750" cy="2933700"/>
          </a:xfrm>
          <a:prstGeom prst="rect">
            <a:avLst/>
          </a:prstGeom>
        </p:spPr>
      </p:pic>
      <p:pic>
        <p:nvPicPr>
          <p:cNvPr id="4" name="Picture 3">
            <a:extLst>
              <a:ext uri="{FF2B5EF4-FFF2-40B4-BE49-F238E27FC236}">
                <a16:creationId xmlns:a16="http://schemas.microsoft.com/office/drawing/2014/main" id="{5FB88A61-F24E-9D15-AC8D-3FFA65077580}"/>
              </a:ext>
            </a:extLst>
          </p:cNvPr>
          <p:cNvPicPr>
            <a:picLocks noChangeAspect="1"/>
          </p:cNvPicPr>
          <p:nvPr/>
        </p:nvPicPr>
        <p:blipFill>
          <a:blip r:embed="rId4"/>
          <a:stretch>
            <a:fillRect/>
          </a:stretch>
        </p:blipFill>
        <p:spPr>
          <a:xfrm>
            <a:off x="307132" y="817191"/>
            <a:ext cx="3438525" cy="2647950"/>
          </a:xfrm>
          <a:prstGeom prst="rect">
            <a:avLst/>
          </a:prstGeom>
        </p:spPr>
      </p:pic>
      <p:pic>
        <p:nvPicPr>
          <p:cNvPr id="5" name="Picture 4">
            <a:extLst>
              <a:ext uri="{FF2B5EF4-FFF2-40B4-BE49-F238E27FC236}">
                <a16:creationId xmlns:a16="http://schemas.microsoft.com/office/drawing/2014/main" id="{3C8120EA-5CAC-3D6D-3AFB-6C3BB5B8194B}"/>
              </a:ext>
            </a:extLst>
          </p:cNvPr>
          <p:cNvPicPr>
            <a:picLocks noChangeAspect="1"/>
          </p:cNvPicPr>
          <p:nvPr/>
        </p:nvPicPr>
        <p:blipFill>
          <a:blip r:embed="rId5"/>
          <a:stretch>
            <a:fillRect/>
          </a:stretch>
        </p:blipFill>
        <p:spPr>
          <a:xfrm>
            <a:off x="4160917" y="4077527"/>
            <a:ext cx="3590925" cy="2381250"/>
          </a:xfrm>
          <a:prstGeom prst="rect">
            <a:avLst/>
          </a:prstGeom>
        </p:spPr>
      </p:pic>
      <p:pic>
        <p:nvPicPr>
          <p:cNvPr id="7" name="Picture 6">
            <a:extLst>
              <a:ext uri="{FF2B5EF4-FFF2-40B4-BE49-F238E27FC236}">
                <a16:creationId xmlns:a16="http://schemas.microsoft.com/office/drawing/2014/main" id="{1A804684-FDDE-9540-BC50-9B0930C5D19C}"/>
              </a:ext>
            </a:extLst>
          </p:cNvPr>
          <p:cNvPicPr>
            <a:picLocks noChangeAspect="1"/>
          </p:cNvPicPr>
          <p:nvPr/>
        </p:nvPicPr>
        <p:blipFill>
          <a:blip r:embed="rId6"/>
          <a:stretch>
            <a:fillRect/>
          </a:stretch>
        </p:blipFill>
        <p:spPr>
          <a:xfrm>
            <a:off x="7792959" y="3525077"/>
            <a:ext cx="3619500" cy="3238500"/>
          </a:xfrm>
          <a:prstGeom prst="rect">
            <a:avLst/>
          </a:prstGeom>
        </p:spPr>
      </p:pic>
      <p:pic>
        <p:nvPicPr>
          <p:cNvPr id="6" name="Picture 5">
            <a:extLst>
              <a:ext uri="{FF2B5EF4-FFF2-40B4-BE49-F238E27FC236}">
                <a16:creationId xmlns:a16="http://schemas.microsoft.com/office/drawing/2014/main" id="{B89C7AB5-E94A-B081-82C3-501C1E724B83}"/>
              </a:ext>
            </a:extLst>
          </p:cNvPr>
          <p:cNvPicPr>
            <a:picLocks noChangeAspect="1"/>
          </p:cNvPicPr>
          <p:nvPr/>
        </p:nvPicPr>
        <p:blipFill>
          <a:blip r:embed="rId7"/>
          <a:stretch>
            <a:fillRect/>
          </a:stretch>
        </p:blipFill>
        <p:spPr>
          <a:xfrm>
            <a:off x="8545434" y="744819"/>
            <a:ext cx="3276600" cy="2933700"/>
          </a:xfrm>
          <a:prstGeom prst="rect">
            <a:avLst/>
          </a:prstGeom>
        </p:spPr>
      </p:pic>
      <p:sp>
        <p:nvSpPr>
          <p:cNvPr id="11" name="Rectangle 10">
            <a:extLst>
              <a:ext uri="{FF2B5EF4-FFF2-40B4-BE49-F238E27FC236}">
                <a16:creationId xmlns:a16="http://schemas.microsoft.com/office/drawing/2014/main" id="{4C96185D-2B5F-516F-D796-F9C9E93D61C3}"/>
              </a:ext>
            </a:extLst>
          </p:cNvPr>
          <p:cNvSpPr/>
          <p:nvPr/>
        </p:nvSpPr>
        <p:spPr>
          <a:xfrm>
            <a:off x="0" y="-11439"/>
            <a:ext cx="10258425" cy="77526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F26DAFD3-557B-2CAA-A229-883D6124269C}"/>
              </a:ext>
            </a:extLst>
          </p:cNvPr>
          <p:cNvSpPr>
            <a:spLocks noGrp="1"/>
          </p:cNvSpPr>
          <p:nvPr>
            <p:ph type="title"/>
          </p:nvPr>
        </p:nvSpPr>
        <p:spPr>
          <a:xfrm>
            <a:off x="0" y="-50313"/>
            <a:ext cx="10515600" cy="900940"/>
          </a:xfrm>
        </p:spPr>
        <p:txBody>
          <a:bodyPr>
            <a:normAutofit/>
          </a:bodyPr>
          <a:lstStyle/>
          <a:p>
            <a:r>
              <a:rPr lang="en-US" dirty="0"/>
              <a:t>Top Concerns: Survey &amp; Focus Group Details</a:t>
            </a:r>
          </a:p>
        </p:txBody>
      </p:sp>
      <p:pic>
        <p:nvPicPr>
          <p:cNvPr id="2" name="Picture 1" descr="A cartoon character with arms and legs&#10;&#10;Description automatically generated">
            <a:extLst>
              <a:ext uri="{FF2B5EF4-FFF2-40B4-BE49-F238E27FC236}">
                <a16:creationId xmlns:a16="http://schemas.microsoft.com/office/drawing/2014/main" id="{936331E7-900F-AE6B-A7EF-31B2B93CE324}"/>
              </a:ext>
            </a:extLst>
          </p:cNvPr>
          <p:cNvPicPr>
            <a:picLocks noChangeAspect="1"/>
          </p:cNvPicPr>
          <p:nvPr/>
        </p:nvPicPr>
        <p:blipFill>
          <a:blip r:embed="rId8"/>
          <a:stretch>
            <a:fillRect/>
          </a:stretch>
        </p:blipFill>
        <p:spPr>
          <a:xfrm>
            <a:off x="10606087" y="94423"/>
            <a:ext cx="1323975" cy="1190625"/>
          </a:xfrm>
          <a:prstGeom prst="rect">
            <a:avLst/>
          </a:prstGeom>
        </p:spPr>
      </p:pic>
    </p:spTree>
    <p:extLst>
      <p:ext uri="{BB962C8B-B14F-4D97-AF65-F5344CB8AC3E}">
        <p14:creationId xmlns:p14="http://schemas.microsoft.com/office/powerpoint/2010/main" val="389812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C099-696A-4AF5-9559-572AF9E3A2F0}"/>
              </a:ext>
            </a:extLst>
          </p:cNvPr>
          <p:cNvSpPr>
            <a:spLocks noGrp="1"/>
          </p:cNvSpPr>
          <p:nvPr>
            <p:ph type="ctrTitle"/>
          </p:nvPr>
        </p:nvSpPr>
        <p:spPr>
          <a:xfrm>
            <a:off x="652223" y="1149789"/>
            <a:ext cx="9415701" cy="4476569"/>
          </a:xfrm>
        </p:spPr>
        <p:txBody>
          <a:bodyPr>
            <a:normAutofit/>
          </a:bodyPr>
          <a:lstStyle/>
          <a:p>
            <a:pPr algn="ctr"/>
            <a:r>
              <a:rPr lang="en-US" b="1" dirty="0">
                <a:solidFill>
                  <a:schemeClr val="tx1"/>
                </a:solidFill>
              </a:rPr>
              <a:t>Human Services Department</a:t>
            </a:r>
            <a:br>
              <a:rPr lang="en-US" b="1" dirty="0">
                <a:solidFill>
                  <a:schemeClr val="tx1"/>
                </a:solidFill>
              </a:rPr>
            </a:br>
            <a:r>
              <a:rPr lang="en-US" b="1" dirty="0">
                <a:solidFill>
                  <a:schemeClr val="tx1"/>
                </a:solidFill>
              </a:rPr>
              <a:t>Adult &amp; Aging Division</a:t>
            </a:r>
            <a:br>
              <a:rPr lang="en-US" b="1" dirty="0">
                <a:solidFill>
                  <a:schemeClr val="tx1"/>
                </a:solidFill>
              </a:rPr>
            </a:br>
            <a:r>
              <a:rPr lang="en-US" b="1" dirty="0">
                <a:solidFill>
                  <a:schemeClr val="tx1"/>
                </a:solidFill>
              </a:rPr>
              <a:t>and the</a:t>
            </a:r>
            <a:br>
              <a:rPr lang="en-US" b="1" dirty="0">
                <a:solidFill>
                  <a:schemeClr val="tx1"/>
                </a:solidFill>
              </a:rPr>
            </a:br>
            <a:r>
              <a:rPr lang="en-US" b="1" dirty="0">
                <a:solidFill>
                  <a:schemeClr val="tx1"/>
                </a:solidFill>
              </a:rPr>
              <a:t>Community &amp; Administrative Services Section</a:t>
            </a:r>
          </a:p>
        </p:txBody>
      </p:sp>
    </p:spTree>
    <p:extLst>
      <p:ext uri="{BB962C8B-B14F-4D97-AF65-F5344CB8AC3E}">
        <p14:creationId xmlns:p14="http://schemas.microsoft.com/office/powerpoint/2010/main" val="97198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C099-696A-4AF5-9559-572AF9E3A2F0}"/>
              </a:ext>
            </a:extLst>
          </p:cNvPr>
          <p:cNvSpPr>
            <a:spLocks noGrp="1"/>
          </p:cNvSpPr>
          <p:nvPr>
            <p:ph type="ctrTitle"/>
          </p:nvPr>
        </p:nvSpPr>
        <p:spPr>
          <a:xfrm>
            <a:off x="1329907" y="1539089"/>
            <a:ext cx="7596810" cy="1534659"/>
          </a:xfrm>
        </p:spPr>
        <p:txBody>
          <a:bodyPr>
            <a:normAutofit/>
          </a:bodyPr>
          <a:lstStyle/>
          <a:p>
            <a:pPr algn="ctr"/>
            <a:r>
              <a:rPr lang="en-US" sz="8000" b="1" dirty="0">
                <a:solidFill>
                  <a:schemeClr val="tx1"/>
                </a:solidFill>
              </a:rPr>
              <a:t>Welcome!</a:t>
            </a:r>
          </a:p>
        </p:txBody>
      </p:sp>
      <p:sp>
        <p:nvSpPr>
          <p:cNvPr id="5" name="Subtitle 4">
            <a:extLst>
              <a:ext uri="{FF2B5EF4-FFF2-40B4-BE49-F238E27FC236}">
                <a16:creationId xmlns:a16="http://schemas.microsoft.com/office/drawing/2014/main" id="{0F861356-0C20-4382-A38D-F48016506566}"/>
              </a:ext>
            </a:extLst>
          </p:cNvPr>
          <p:cNvSpPr>
            <a:spLocks noGrp="1"/>
          </p:cNvSpPr>
          <p:nvPr>
            <p:ph type="subTitle" idx="1"/>
          </p:nvPr>
        </p:nvSpPr>
        <p:spPr>
          <a:xfrm>
            <a:off x="887240" y="3444844"/>
            <a:ext cx="4543219" cy="1762738"/>
          </a:xfrm>
        </p:spPr>
        <p:txBody>
          <a:bodyPr>
            <a:noAutofit/>
          </a:bodyPr>
          <a:lstStyle/>
          <a:p>
            <a:pPr algn="ctr"/>
            <a:r>
              <a:rPr lang="en-US" sz="2800" b="1" dirty="0">
                <a:solidFill>
                  <a:schemeClr val="accent2">
                    <a:lumMod val="75000"/>
                  </a:schemeClr>
                </a:solidFill>
              </a:rPr>
              <a:t>Area Agency on Aging</a:t>
            </a:r>
          </a:p>
          <a:p>
            <a:pPr algn="ctr"/>
            <a:r>
              <a:rPr lang="en-US" sz="2800" b="1" dirty="0">
                <a:solidFill>
                  <a:schemeClr val="accent2">
                    <a:lumMod val="75000"/>
                  </a:schemeClr>
                </a:solidFill>
              </a:rPr>
              <a:t>Advisory Council</a:t>
            </a:r>
          </a:p>
          <a:p>
            <a:pPr algn="ctr"/>
            <a:r>
              <a:rPr lang="en-US" sz="2800" b="1" dirty="0">
                <a:solidFill>
                  <a:schemeClr val="accent2">
                    <a:lumMod val="75000"/>
                  </a:schemeClr>
                </a:solidFill>
              </a:rPr>
              <a:t>Jenny Helman, Vice Chair</a:t>
            </a:r>
          </a:p>
          <a:p>
            <a:pPr algn="ctr"/>
            <a:r>
              <a:rPr lang="en-US" sz="2800" b="1" dirty="0">
                <a:solidFill>
                  <a:schemeClr val="accent2">
                    <a:lumMod val="75000"/>
                  </a:schemeClr>
                </a:solidFill>
              </a:rPr>
              <a:t>Deanna </a:t>
            </a:r>
            <a:r>
              <a:rPr lang="en-US" sz="2800" b="1" dirty="0" err="1">
                <a:solidFill>
                  <a:schemeClr val="accent2">
                    <a:lumMod val="75000"/>
                  </a:schemeClr>
                </a:solidFill>
              </a:rPr>
              <a:t>Shaat</a:t>
            </a:r>
            <a:r>
              <a:rPr lang="en-US" sz="2800" b="1" dirty="0">
                <a:solidFill>
                  <a:schemeClr val="accent2">
                    <a:lumMod val="75000"/>
                  </a:schemeClr>
                </a:solidFill>
              </a:rPr>
              <a:t>, Secretary</a:t>
            </a:r>
          </a:p>
        </p:txBody>
      </p:sp>
      <p:sp>
        <p:nvSpPr>
          <p:cNvPr id="3" name="Subtitle 4">
            <a:extLst>
              <a:ext uri="{FF2B5EF4-FFF2-40B4-BE49-F238E27FC236}">
                <a16:creationId xmlns:a16="http://schemas.microsoft.com/office/drawing/2014/main" id="{B8F25290-9353-9779-90B7-BFCD2EE75B60}"/>
              </a:ext>
            </a:extLst>
          </p:cNvPr>
          <p:cNvSpPr txBox="1">
            <a:spLocks/>
          </p:cNvSpPr>
          <p:nvPr/>
        </p:nvSpPr>
        <p:spPr>
          <a:xfrm>
            <a:off x="5774491" y="3444844"/>
            <a:ext cx="4142166" cy="176273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800" b="1" dirty="0">
                <a:solidFill>
                  <a:schemeClr val="accent2">
                    <a:lumMod val="75000"/>
                  </a:schemeClr>
                </a:solidFill>
              </a:rPr>
              <a:t>Area Agency on Aging</a:t>
            </a:r>
          </a:p>
          <a:p>
            <a:pPr algn="ctr"/>
            <a:r>
              <a:rPr lang="en-US" sz="2800" b="1" dirty="0">
                <a:solidFill>
                  <a:schemeClr val="accent2">
                    <a:lumMod val="75000"/>
                  </a:schemeClr>
                </a:solidFill>
              </a:rPr>
              <a:t>Community Services Program Manager</a:t>
            </a:r>
          </a:p>
          <a:p>
            <a:pPr algn="ctr"/>
            <a:r>
              <a:rPr lang="en-US" sz="2800" b="1" dirty="0">
                <a:solidFill>
                  <a:schemeClr val="accent2">
                    <a:lumMod val="75000"/>
                  </a:schemeClr>
                </a:solidFill>
              </a:rPr>
              <a:t>Katie Parrish, Outgoing</a:t>
            </a:r>
          </a:p>
          <a:p>
            <a:pPr algn="ctr"/>
            <a:r>
              <a:rPr lang="en-US" sz="2800" b="1" dirty="0">
                <a:solidFill>
                  <a:schemeClr val="accent2">
                    <a:lumMod val="75000"/>
                  </a:schemeClr>
                </a:solidFill>
              </a:rPr>
              <a:t>Sara Avery, Incoming</a:t>
            </a:r>
          </a:p>
        </p:txBody>
      </p:sp>
    </p:spTree>
    <p:extLst>
      <p:ext uri="{BB962C8B-B14F-4D97-AF65-F5344CB8AC3E}">
        <p14:creationId xmlns:p14="http://schemas.microsoft.com/office/powerpoint/2010/main" val="352442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 structure&#10;&#10;Description automatically generated">
            <a:extLst>
              <a:ext uri="{FF2B5EF4-FFF2-40B4-BE49-F238E27FC236}">
                <a16:creationId xmlns:a16="http://schemas.microsoft.com/office/drawing/2014/main" id="{781073AD-8CCA-07D0-6549-1F286DC92B9F}"/>
              </a:ext>
            </a:extLst>
          </p:cNvPr>
          <p:cNvPicPr>
            <a:picLocks noChangeAspect="1"/>
          </p:cNvPicPr>
          <p:nvPr/>
        </p:nvPicPr>
        <p:blipFill>
          <a:blip r:embed="rId3"/>
          <a:stretch>
            <a:fillRect/>
          </a:stretch>
        </p:blipFill>
        <p:spPr>
          <a:xfrm>
            <a:off x="600075" y="0"/>
            <a:ext cx="9339528" cy="6889276"/>
          </a:xfrm>
          <a:prstGeom prst="rect">
            <a:avLst/>
          </a:prstGeom>
        </p:spPr>
      </p:pic>
    </p:spTree>
    <p:extLst>
      <p:ext uri="{BB962C8B-B14F-4D97-AF65-F5344CB8AC3E}">
        <p14:creationId xmlns:p14="http://schemas.microsoft.com/office/powerpoint/2010/main" val="152442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5779-14E4-4EE5-A2DC-60D5D329D7BE}"/>
              </a:ext>
            </a:extLst>
          </p:cNvPr>
          <p:cNvSpPr>
            <a:spLocks noGrp="1"/>
          </p:cNvSpPr>
          <p:nvPr>
            <p:ph type="title"/>
          </p:nvPr>
        </p:nvSpPr>
        <p:spPr>
          <a:xfrm>
            <a:off x="557832" y="547254"/>
            <a:ext cx="2150534" cy="4211782"/>
          </a:xfrm>
        </p:spPr>
        <p:txBody>
          <a:bodyPr>
            <a:normAutofit/>
          </a:bodyPr>
          <a:lstStyle/>
          <a:p>
            <a:r>
              <a:rPr lang="en-US" dirty="0">
                <a:solidFill>
                  <a:schemeClr val="tx1"/>
                </a:solidFill>
              </a:rPr>
              <a:t>Adult &amp; Aging Budget &amp; Services</a:t>
            </a:r>
            <a:br>
              <a:rPr lang="en-US" dirty="0">
                <a:solidFill>
                  <a:schemeClr val="tx1"/>
                </a:solidFill>
              </a:rPr>
            </a:br>
            <a:r>
              <a:rPr lang="en-US" sz="2000" dirty="0">
                <a:solidFill>
                  <a:schemeClr val="tx1"/>
                </a:solidFill>
              </a:rPr>
              <a:t>High Level View</a:t>
            </a:r>
            <a:endParaRPr lang="en-US" dirty="0">
              <a:solidFill>
                <a:schemeClr val="tx1"/>
              </a:solidFill>
            </a:endParaRPr>
          </a:p>
        </p:txBody>
      </p:sp>
      <p:pic>
        <p:nvPicPr>
          <p:cNvPr id="7" name="Picture 6">
            <a:extLst>
              <a:ext uri="{FF2B5EF4-FFF2-40B4-BE49-F238E27FC236}">
                <a16:creationId xmlns:a16="http://schemas.microsoft.com/office/drawing/2014/main" id="{750A3749-1459-4CC9-842D-70AA8AEFF527}"/>
              </a:ext>
            </a:extLst>
          </p:cNvPr>
          <p:cNvPicPr>
            <a:picLocks noChangeAspect="1"/>
          </p:cNvPicPr>
          <p:nvPr/>
        </p:nvPicPr>
        <p:blipFill>
          <a:blip r:embed="rId3"/>
          <a:stretch>
            <a:fillRect/>
          </a:stretch>
        </p:blipFill>
        <p:spPr>
          <a:xfrm>
            <a:off x="3305990" y="1"/>
            <a:ext cx="8438971" cy="6857999"/>
          </a:xfrm>
          <a:prstGeom prst="rect">
            <a:avLst/>
          </a:prstGeom>
        </p:spPr>
      </p:pic>
      <p:pic>
        <p:nvPicPr>
          <p:cNvPr id="4" name="Picture 3">
            <a:extLst>
              <a:ext uri="{FF2B5EF4-FFF2-40B4-BE49-F238E27FC236}">
                <a16:creationId xmlns:a16="http://schemas.microsoft.com/office/drawing/2014/main" id="{FC6506E8-5C87-AE5F-1262-22BF4BAF0C10}"/>
              </a:ext>
            </a:extLst>
          </p:cNvPr>
          <p:cNvPicPr>
            <a:picLocks noChangeAspect="1"/>
          </p:cNvPicPr>
          <p:nvPr/>
        </p:nvPicPr>
        <p:blipFill>
          <a:blip r:embed="rId4"/>
          <a:stretch>
            <a:fillRect/>
          </a:stretch>
        </p:blipFill>
        <p:spPr>
          <a:xfrm>
            <a:off x="3558267" y="2822120"/>
            <a:ext cx="806903" cy="342900"/>
          </a:xfrm>
          <a:prstGeom prst="rect">
            <a:avLst/>
          </a:prstGeom>
        </p:spPr>
      </p:pic>
      <p:pic>
        <p:nvPicPr>
          <p:cNvPr id="11" name="Picture 10">
            <a:extLst>
              <a:ext uri="{FF2B5EF4-FFF2-40B4-BE49-F238E27FC236}">
                <a16:creationId xmlns:a16="http://schemas.microsoft.com/office/drawing/2014/main" id="{7C93381D-2A6D-BD69-8721-BAB0B9044E73}"/>
              </a:ext>
            </a:extLst>
          </p:cNvPr>
          <p:cNvPicPr>
            <a:picLocks noChangeAspect="1"/>
          </p:cNvPicPr>
          <p:nvPr/>
        </p:nvPicPr>
        <p:blipFill>
          <a:blip r:embed="rId4"/>
          <a:stretch>
            <a:fillRect/>
          </a:stretch>
        </p:blipFill>
        <p:spPr>
          <a:xfrm>
            <a:off x="4668610" y="1646463"/>
            <a:ext cx="654503" cy="342900"/>
          </a:xfrm>
          <a:prstGeom prst="rect">
            <a:avLst/>
          </a:prstGeom>
        </p:spPr>
      </p:pic>
      <p:pic>
        <p:nvPicPr>
          <p:cNvPr id="12" name="Picture 11">
            <a:extLst>
              <a:ext uri="{FF2B5EF4-FFF2-40B4-BE49-F238E27FC236}">
                <a16:creationId xmlns:a16="http://schemas.microsoft.com/office/drawing/2014/main" id="{9DD5F82F-530B-B3F4-352E-312769781FFE}"/>
              </a:ext>
            </a:extLst>
          </p:cNvPr>
          <p:cNvPicPr>
            <a:picLocks noChangeAspect="1"/>
          </p:cNvPicPr>
          <p:nvPr/>
        </p:nvPicPr>
        <p:blipFill>
          <a:blip r:embed="rId4"/>
          <a:stretch>
            <a:fillRect/>
          </a:stretch>
        </p:blipFill>
        <p:spPr>
          <a:xfrm>
            <a:off x="5180239" y="884463"/>
            <a:ext cx="654503" cy="342900"/>
          </a:xfrm>
          <a:prstGeom prst="rect">
            <a:avLst/>
          </a:prstGeom>
        </p:spPr>
      </p:pic>
      <p:pic>
        <p:nvPicPr>
          <p:cNvPr id="13" name="Picture 12">
            <a:extLst>
              <a:ext uri="{FF2B5EF4-FFF2-40B4-BE49-F238E27FC236}">
                <a16:creationId xmlns:a16="http://schemas.microsoft.com/office/drawing/2014/main" id="{63F73EF5-C827-F86B-B5CB-92E0C8E2A442}"/>
              </a:ext>
            </a:extLst>
          </p:cNvPr>
          <p:cNvPicPr>
            <a:picLocks noChangeAspect="1"/>
          </p:cNvPicPr>
          <p:nvPr/>
        </p:nvPicPr>
        <p:blipFill>
          <a:blip r:embed="rId4"/>
          <a:stretch>
            <a:fillRect/>
          </a:stretch>
        </p:blipFill>
        <p:spPr>
          <a:xfrm>
            <a:off x="6357260" y="541563"/>
            <a:ext cx="511625" cy="342900"/>
          </a:xfrm>
          <a:prstGeom prst="rect">
            <a:avLst/>
          </a:prstGeom>
        </p:spPr>
      </p:pic>
      <p:pic>
        <p:nvPicPr>
          <p:cNvPr id="14" name="Picture 13">
            <a:extLst>
              <a:ext uri="{FF2B5EF4-FFF2-40B4-BE49-F238E27FC236}">
                <a16:creationId xmlns:a16="http://schemas.microsoft.com/office/drawing/2014/main" id="{43CFEE6F-950E-6952-E140-1B09EC53E4E2}"/>
              </a:ext>
            </a:extLst>
          </p:cNvPr>
          <p:cNvPicPr>
            <a:picLocks noChangeAspect="1"/>
          </p:cNvPicPr>
          <p:nvPr/>
        </p:nvPicPr>
        <p:blipFill>
          <a:blip r:embed="rId4"/>
          <a:stretch>
            <a:fillRect/>
          </a:stretch>
        </p:blipFill>
        <p:spPr>
          <a:xfrm>
            <a:off x="7708991" y="713013"/>
            <a:ext cx="511625" cy="171450"/>
          </a:xfrm>
          <a:prstGeom prst="rect">
            <a:avLst/>
          </a:prstGeom>
        </p:spPr>
      </p:pic>
      <p:pic>
        <p:nvPicPr>
          <p:cNvPr id="15" name="Picture 14">
            <a:extLst>
              <a:ext uri="{FF2B5EF4-FFF2-40B4-BE49-F238E27FC236}">
                <a16:creationId xmlns:a16="http://schemas.microsoft.com/office/drawing/2014/main" id="{BFA1B8FE-8102-D959-BD64-73888ED5859B}"/>
              </a:ext>
            </a:extLst>
          </p:cNvPr>
          <p:cNvPicPr>
            <a:picLocks noChangeAspect="1"/>
          </p:cNvPicPr>
          <p:nvPr/>
        </p:nvPicPr>
        <p:blipFill>
          <a:blip r:embed="rId4"/>
          <a:stretch>
            <a:fillRect/>
          </a:stretch>
        </p:blipFill>
        <p:spPr>
          <a:xfrm>
            <a:off x="9416143" y="713013"/>
            <a:ext cx="310833" cy="342900"/>
          </a:xfrm>
          <a:prstGeom prst="rect">
            <a:avLst/>
          </a:prstGeom>
        </p:spPr>
      </p:pic>
      <p:pic>
        <p:nvPicPr>
          <p:cNvPr id="16" name="Picture 15">
            <a:extLst>
              <a:ext uri="{FF2B5EF4-FFF2-40B4-BE49-F238E27FC236}">
                <a16:creationId xmlns:a16="http://schemas.microsoft.com/office/drawing/2014/main" id="{D1D055A6-CB8D-9BB3-87EA-D7EF9C774EFA}"/>
              </a:ext>
            </a:extLst>
          </p:cNvPr>
          <p:cNvPicPr>
            <a:picLocks noChangeAspect="1"/>
          </p:cNvPicPr>
          <p:nvPr/>
        </p:nvPicPr>
        <p:blipFill>
          <a:blip r:embed="rId4"/>
          <a:stretch>
            <a:fillRect/>
          </a:stretch>
        </p:blipFill>
        <p:spPr>
          <a:xfrm>
            <a:off x="5323113" y="0"/>
            <a:ext cx="772887" cy="342900"/>
          </a:xfrm>
          <a:prstGeom prst="rect">
            <a:avLst/>
          </a:prstGeom>
        </p:spPr>
      </p:pic>
      <p:pic>
        <p:nvPicPr>
          <p:cNvPr id="18" name="Picture 17">
            <a:extLst>
              <a:ext uri="{FF2B5EF4-FFF2-40B4-BE49-F238E27FC236}">
                <a16:creationId xmlns:a16="http://schemas.microsoft.com/office/drawing/2014/main" id="{6DA625DF-9F54-2C6D-14C1-9763F2850AD1}"/>
              </a:ext>
            </a:extLst>
          </p:cNvPr>
          <p:cNvPicPr>
            <a:picLocks noChangeAspect="1"/>
          </p:cNvPicPr>
          <p:nvPr/>
        </p:nvPicPr>
        <p:blipFill>
          <a:blip r:embed="rId5"/>
          <a:stretch>
            <a:fillRect/>
          </a:stretch>
        </p:blipFill>
        <p:spPr>
          <a:xfrm>
            <a:off x="9209609" y="2822120"/>
            <a:ext cx="723900" cy="342900"/>
          </a:xfrm>
          <a:prstGeom prst="rect">
            <a:avLst/>
          </a:prstGeom>
        </p:spPr>
      </p:pic>
      <p:pic>
        <p:nvPicPr>
          <p:cNvPr id="20" name="Picture 19">
            <a:extLst>
              <a:ext uri="{FF2B5EF4-FFF2-40B4-BE49-F238E27FC236}">
                <a16:creationId xmlns:a16="http://schemas.microsoft.com/office/drawing/2014/main" id="{1ADD99EF-2116-45F7-A846-82727093492E}"/>
              </a:ext>
            </a:extLst>
          </p:cNvPr>
          <p:cNvPicPr>
            <a:picLocks noChangeAspect="1"/>
          </p:cNvPicPr>
          <p:nvPr/>
        </p:nvPicPr>
        <p:blipFill>
          <a:blip r:embed="rId6"/>
          <a:stretch>
            <a:fillRect/>
          </a:stretch>
        </p:blipFill>
        <p:spPr>
          <a:xfrm>
            <a:off x="6468835" y="5019675"/>
            <a:ext cx="800100" cy="323850"/>
          </a:xfrm>
          <a:prstGeom prst="rect">
            <a:avLst/>
          </a:prstGeom>
        </p:spPr>
      </p:pic>
      <p:sp>
        <p:nvSpPr>
          <p:cNvPr id="21" name="TextBox 20">
            <a:extLst>
              <a:ext uri="{FF2B5EF4-FFF2-40B4-BE49-F238E27FC236}">
                <a16:creationId xmlns:a16="http://schemas.microsoft.com/office/drawing/2014/main" id="{F7E70C10-F1C9-6736-BE94-C5349CA5BE36}"/>
              </a:ext>
            </a:extLst>
          </p:cNvPr>
          <p:cNvSpPr txBox="1"/>
          <p:nvPr/>
        </p:nvSpPr>
        <p:spPr>
          <a:xfrm>
            <a:off x="8809064" y="2765755"/>
            <a:ext cx="1835824" cy="369332"/>
          </a:xfrm>
          <a:prstGeom prst="rect">
            <a:avLst/>
          </a:prstGeom>
          <a:noFill/>
        </p:spPr>
        <p:txBody>
          <a:bodyPr wrap="none" rtlCol="0">
            <a:spAutoFit/>
          </a:bodyPr>
          <a:lstStyle/>
          <a:p>
            <a:r>
              <a:rPr lang="en-US" dirty="0"/>
              <a:t>Public Authority</a:t>
            </a:r>
          </a:p>
        </p:txBody>
      </p:sp>
      <p:sp>
        <p:nvSpPr>
          <p:cNvPr id="22" name="TextBox 21">
            <a:extLst>
              <a:ext uri="{FF2B5EF4-FFF2-40B4-BE49-F238E27FC236}">
                <a16:creationId xmlns:a16="http://schemas.microsoft.com/office/drawing/2014/main" id="{FED8F415-54D3-78AE-14DE-2CDDDC263C20}"/>
              </a:ext>
            </a:extLst>
          </p:cNvPr>
          <p:cNvSpPr txBox="1"/>
          <p:nvPr/>
        </p:nvSpPr>
        <p:spPr>
          <a:xfrm>
            <a:off x="4668610" y="2653145"/>
            <a:ext cx="2373791" cy="954107"/>
          </a:xfrm>
          <a:prstGeom prst="rect">
            <a:avLst/>
          </a:prstGeom>
          <a:noFill/>
        </p:spPr>
        <p:txBody>
          <a:bodyPr wrap="none" rtlCol="0">
            <a:spAutoFit/>
          </a:bodyPr>
          <a:lstStyle/>
          <a:p>
            <a:r>
              <a:rPr lang="en-US" sz="1400" dirty="0"/>
              <a:t>Nutrition*, Transportation, </a:t>
            </a:r>
          </a:p>
          <a:p>
            <a:r>
              <a:rPr lang="en-US" sz="1400" dirty="0"/>
              <a:t>Caregiving, Safe Mobility</a:t>
            </a:r>
          </a:p>
          <a:p>
            <a:r>
              <a:rPr lang="en-US" sz="1400" dirty="0"/>
              <a:t>Case Management, I&amp;A</a:t>
            </a:r>
          </a:p>
          <a:p>
            <a:r>
              <a:rPr lang="en-US" sz="1400" dirty="0"/>
              <a:t>Etc.</a:t>
            </a:r>
          </a:p>
        </p:txBody>
      </p:sp>
    </p:spTree>
    <p:extLst>
      <p:ext uri="{BB962C8B-B14F-4D97-AF65-F5344CB8AC3E}">
        <p14:creationId xmlns:p14="http://schemas.microsoft.com/office/powerpoint/2010/main" val="61084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43C80E92-343C-50BA-DFA5-B9888491E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635343" cy="678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1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DA1CC-CD4D-4378-AD45-C624C501D524}"/>
              </a:ext>
            </a:extLst>
          </p:cNvPr>
          <p:cNvSpPr>
            <a:spLocks noGrp="1"/>
          </p:cNvSpPr>
          <p:nvPr>
            <p:ph type="title"/>
          </p:nvPr>
        </p:nvSpPr>
        <p:spPr>
          <a:xfrm>
            <a:off x="1286933" y="609600"/>
            <a:ext cx="10197494" cy="1099457"/>
          </a:xfrm>
        </p:spPr>
        <p:txBody>
          <a:bodyPr>
            <a:normAutofit/>
          </a:bodyPr>
          <a:lstStyle/>
          <a:p>
            <a:pPr>
              <a:lnSpc>
                <a:spcPct val="90000"/>
              </a:lnSpc>
            </a:pPr>
            <a:r>
              <a:rPr lang="en-US" dirty="0">
                <a:solidFill>
                  <a:schemeClr val="tx1"/>
                </a:solidFill>
              </a:rPr>
              <a:t>Examples of community partnerships leveraged by Area Agency on Aging</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619315B-0BE1-AD09-D7C2-C7956B091E3F}"/>
              </a:ext>
            </a:extLst>
          </p:cNvPr>
          <p:cNvGraphicFramePr>
            <a:graphicFrameLocks noGrp="1"/>
          </p:cNvGraphicFramePr>
          <p:nvPr>
            <p:ph idx="1"/>
            <p:extLst>
              <p:ext uri="{D42A27DB-BD31-4B8C-83A1-F6EECF244321}">
                <p14:modId xmlns:p14="http://schemas.microsoft.com/office/powerpoint/2010/main" val="42762288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206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DA1CC-CD4D-4378-AD45-C624C501D524}"/>
              </a:ext>
            </a:extLst>
          </p:cNvPr>
          <p:cNvSpPr>
            <a:spLocks noGrp="1"/>
          </p:cNvSpPr>
          <p:nvPr>
            <p:ph type="title"/>
          </p:nvPr>
        </p:nvSpPr>
        <p:spPr>
          <a:xfrm>
            <a:off x="1286933" y="582839"/>
            <a:ext cx="10197494" cy="1099457"/>
          </a:xfrm>
        </p:spPr>
        <p:txBody>
          <a:bodyPr>
            <a:normAutofit/>
          </a:bodyPr>
          <a:lstStyle/>
          <a:p>
            <a:r>
              <a:rPr lang="en-US" sz="4400" dirty="0"/>
              <a:t>Countywide Initiatives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63C4F66-2F8B-3503-653B-D051AE9C236B}"/>
              </a:ext>
            </a:extLst>
          </p:cNvPr>
          <p:cNvGraphicFramePr>
            <a:graphicFrameLocks noGrp="1"/>
          </p:cNvGraphicFramePr>
          <p:nvPr>
            <p:ph idx="1"/>
            <p:extLst>
              <p:ext uri="{D42A27DB-BD31-4B8C-83A1-F6EECF244321}">
                <p14:modId xmlns:p14="http://schemas.microsoft.com/office/powerpoint/2010/main" val="150780676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466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1E1F-DD8D-4E5F-90D6-EF3C6D96C41C}"/>
              </a:ext>
            </a:extLst>
          </p:cNvPr>
          <p:cNvSpPr>
            <a:spLocks noGrp="1"/>
          </p:cNvSpPr>
          <p:nvPr>
            <p:ph type="ctrTitle"/>
          </p:nvPr>
        </p:nvSpPr>
        <p:spPr>
          <a:xfrm>
            <a:off x="1610192" y="2204032"/>
            <a:ext cx="7560685" cy="1061539"/>
          </a:xfrm>
        </p:spPr>
        <p:txBody>
          <a:bodyPr>
            <a:normAutofit fontScale="90000"/>
          </a:bodyPr>
          <a:lstStyle/>
          <a:p>
            <a:pPr algn="ctr"/>
            <a:r>
              <a:rPr lang="en-US" dirty="0">
                <a:solidFill>
                  <a:schemeClr val="tx1"/>
                </a:solidFill>
              </a:rPr>
              <a:t>Area Agency on Aging</a:t>
            </a:r>
            <a:br>
              <a:rPr lang="en-US" dirty="0">
                <a:solidFill>
                  <a:schemeClr val="tx1"/>
                </a:solidFill>
              </a:rPr>
            </a:br>
            <a:r>
              <a:rPr lang="en-US" dirty="0">
                <a:solidFill>
                  <a:schemeClr val="tx1"/>
                </a:solidFill>
              </a:rPr>
              <a:t>Advisory Council</a:t>
            </a:r>
          </a:p>
        </p:txBody>
      </p:sp>
      <p:pic>
        <p:nvPicPr>
          <p:cNvPr id="3" name="Picture 2" descr="A cartoon character with arms and legs&#10;&#10;Description automatically generated">
            <a:extLst>
              <a:ext uri="{FF2B5EF4-FFF2-40B4-BE49-F238E27FC236}">
                <a16:creationId xmlns:a16="http://schemas.microsoft.com/office/drawing/2014/main" id="{0B4A78C5-8C2D-E615-A22D-C823F4D37F0C}"/>
              </a:ext>
            </a:extLst>
          </p:cNvPr>
          <p:cNvPicPr>
            <a:picLocks noChangeAspect="1"/>
          </p:cNvPicPr>
          <p:nvPr/>
        </p:nvPicPr>
        <p:blipFill>
          <a:blip r:embed="rId2"/>
          <a:stretch>
            <a:fillRect/>
          </a:stretch>
        </p:blipFill>
        <p:spPr>
          <a:xfrm>
            <a:off x="4094099" y="3429000"/>
            <a:ext cx="1323975" cy="1190625"/>
          </a:xfrm>
          <a:prstGeom prst="rect">
            <a:avLst/>
          </a:prstGeom>
        </p:spPr>
      </p:pic>
      <p:sp>
        <p:nvSpPr>
          <p:cNvPr id="4" name="Arrow: Right 3">
            <a:extLst>
              <a:ext uri="{FF2B5EF4-FFF2-40B4-BE49-F238E27FC236}">
                <a16:creationId xmlns:a16="http://schemas.microsoft.com/office/drawing/2014/main" id="{50A5FC49-A0B5-5992-ADE4-9D2C9083C853}"/>
              </a:ext>
            </a:extLst>
          </p:cNvPr>
          <p:cNvSpPr/>
          <p:nvPr/>
        </p:nvSpPr>
        <p:spPr>
          <a:xfrm>
            <a:off x="5603648" y="3972255"/>
            <a:ext cx="1032542" cy="31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88A11A-D4F8-7041-2B48-884149FDF4EC}"/>
              </a:ext>
            </a:extLst>
          </p:cNvPr>
          <p:cNvSpPr txBox="1"/>
          <p:nvPr/>
        </p:nvSpPr>
        <p:spPr>
          <a:xfrm>
            <a:off x="6773928" y="3696295"/>
            <a:ext cx="2839688" cy="923330"/>
          </a:xfrm>
          <a:prstGeom prst="rect">
            <a:avLst/>
          </a:prstGeom>
          <a:noFill/>
        </p:spPr>
        <p:txBody>
          <a:bodyPr wrap="none" rtlCol="0">
            <a:spAutoFit/>
          </a:bodyPr>
          <a:lstStyle/>
          <a:p>
            <a:r>
              <a:rPr lang="en-US" dirty="0"/>
              <a:t>What is Your Why?</a:t>
            </a:r>
          </a:p>
          <a:p>
            <a:r>
              <a:rPr lang="en-US" dirty="0"/>
              <a:t>How Will You Engage?</a:t>
            </a:r>
          </a:p>
          <a:p>
            <a:r>
              <a:rPr lang="en-US" dirty="0"/>
              <a:t>How Can We Support You?</a:t>
            </a:r>
          </a:p>
        </p:txBody>
      </p:sp>
    </p:spTree>
    <p:extLst>
      <p:ext uri="{BB962C8B-B14F-4D97-AF65-F5344CB8AC3E}">
        <p14:creationId xmlns:p14="http://schemas.microsoft.com/office/powerpoint/2010/main" val="157305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4;p13">
            <a:extLst>
              <a:ext uri="{FF2B5EF4-FFF2-40B4-BE49-F238E27FC236}">
                <a16:creationId xmlns:a16="http://schemas.microsoft.com/office/drawing/2014/main" id="{918B1975-03D6-357C-DA67-0D8664061EDB}"/>
              </a:ext>
            </a:extLst>
          </p:cNvPr>
          <p:cNvPicPr preferRelativeResize="0"/>
          <p:nvPr/>
        </p:nvPicPr>
        <p:blipFill>
          <a:blip r:embed="rId2">
            <a:alphaModFix/>
          </a:blip>
          <a:stretch>
            <a:fillRect/>
          </a:stretch>
        </p:blipFill>
        <p:spPr>
          <a:xfrm>
            <a:off x="425228" y="1498600"/>
            <a:ext cx="6223000" cy="5473700"/>
          </a:xfrm>
          <a:prstGeom prst="rect">
            <a:avLst/>
          </a:prstGeom>
          <a:noFill/>
          <a:ln>
            <a:noFill/>
          </a:ln>
        </p:spPr>
      </p:pic>
      <p:sp>
        <p:nvSpPr>
          <p:cNvPr id="3" name="Google Shape;55;p13">
            <a:extLst>
              <a:ext uri="{FF2B5EF4-FFF2-40B4-BE49-F238E27FC236}">
                <a16:creationId xmlns:a16="http://schemas.microsoft.com/office/drawing/2014/main" id="{DB799F14-5C3B-4106-9DD6-9ABB99593ECB}"/>
              </a:ext>
            </a:extLst>
          </p:cNvPr>
          <p:cNvSpPr txBox="1"/>
          <p:nvPr/>
        </p:nvSpPr>
        <p:spPr>
          <a:xfrm>
            <a:off x="5671522" y="2008389"/>
            <a:ext cx="4189911" cy="1887336"/>
          </a:xfrm>
          <a:prstGeom prst="rect">
            <a:avLst/>
          </a:prstGeom>
          <a:solidFill>
            <a:srgbClr val="F6FCEB"/>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spAutoFit/>
          </a:bodyPr>
          <a:lstStyle/>
          <a:p>
            <a:r>
              <a:rPr lang="en" sz="2133" dirty="0">
                <a:latin typeface="Helvetica Neue"/>
                <a:ea typeface="Helvetica Neue"/>
                <a:cs typeface="Helvetica Neue"/>
                <a:sym typeface="Helvetica Neue"/>
              </a:rPr>
              <a:t>District 1 Supervisor Gorin</a:t>
            </a:r>
            <a:endParaRPr sz="2133" dirty="0">
              <a:latin typeface="Helvetica Neue"/>
              <a:ea typeface="Helvetica Neue"/>
              <a:cs typeface="Helvetica Neue"/>
              <a:sym typeface="Helvetica Neue"/>
            </a:endParaRPr>
          </a:p>
          <a:p>
            <a:r>
              <a:rPr lang="en" sz="2133" dirty="0">
                <a:latin typeface="Helvetica Neue"/>
                <a:ea typeface="Helvetica Neue"/>
                <a:cs typeface="Helvetica Neue"/>
                <a:sym typeface="Helvetica Neue"/>
              </a:rPr>
              <a:t>District 2 Supervisor Rabbitt</a:t>
            </a:r>
            <a:endParaRPr sz="2133" dirty="0">
              <a:latin typeface="Helvetica Neue"/>
              <a:ea typeface="Helvetica Neue"/>
              <a:cs typeface="Helvetica Neue"/>
              <a:sym typeface="Helvetica Neue"/>
            </a:endParaRPr>
          </a:p>
          <a:p>
            <a:r>
              <a:rPr lang="en" sz="2133" dirty="0">
                <a:latin typeface="Helvetica Neue"/>
                <a:ea typeface="Helvetica Neue"/>
                <a:cs typeface="Helvetica Neue"/>
                <a:sym typeface="Helvetica Neue"/>
              </a:rPr>
              <a:t>District 3 Supervisor Coursey</a:t>
            </a:r>
            <a:endParaRPr sz="2133" dirty="0">
              <a:latin typeface="Helvetica Neue"/>
              <a:ea typeface="Helvetica Neue"/>
              <a:cs typeface="Helvetica Neue"/>
              <a:sym typeface="Helvetica Neue"/>
            </a:endParaRPr>
          </a:p>
          <a:p>
            <a:r>
              <a:rPr lang="en" sz="2133" dirty="0">
                <a:latin typeface="Helvetica Neue"/>
                <a:ea typeface="Helvetica Neue"/>
                <a:cs typeface="Helvetica Neue"/>
                <a:sym typeface="Helvetica Neue"/>
              </a:rPr>
              <a:t>District 4 Supervisor Gore</a:t>
            </a:r>
            <a:endParaRPr sz="2133" dirty="0">
              <a:latin typeface="Helvetica Neue"/>
              <a:ea typeface="Helvetica Neue"/>
              <a:cs typeface="Helvetica Neue"/>
              <a:sym typeface="Helvetica Neue"/>
            </a:endParaRPr>
          </a:p>
          <a:p>
            <a:r>
              <a:rPr lang="en" sz="2133" dirty="0">
                <a:latin typeface="Helvetica Neue"/>
                <a:ea typeface="Helvetica Neue"/>
                <a:cs typeface="Helvetica Neue"/>
                <a:sym typeface="Helvetica Neue"/>
              </a:rPr>
              <a:t>District 5 Supervisor Hopkins</a:t>
            </a:r>
            <a:endParaRPr sz="2133" dirty="0">
              <a:latin typeface="Helvetica Neue"/>
              <a:ea typeface="Helvetica Neue"/>
              <a:cs typeface="Helvetica Neue"/>
              <a:sym typeface="Helvetica Neue"/>
            </a:endParaRPr>
          </a:p>
        </p:txBody>
      </p:sp>
      <p:sp>
        <p:nvSpPr>
          <p:cNvPr id="4" name="Google Shape;56;p13">
            <a:extLst>
              <a:ext uri="{FF2B5EF4-FFF2-40B4-BE49-F238E27FC236}">
                <a16:creationId xmlns:a16="http://schemas.microsoft.com/office/drawing/2014/main" id="{A559D49C-7413-B07F-462E-2F2E5A5090EC}"/>
              </a:ext>
            </a:extLst>
          </p:cNvPr>
          <p:cNvSpPr txBox="1"/>
          <p:nvPr/>
        </p:nvSpPr>
        <p:spPr>
          <a:xfrm>
            <a:off x="953037" y="141317"/>
            <a:ext cx="7301793" cy="1477480"/>
          </a:xfrm>
          <a:prstGeom prst="rect">
            <a:avLst/>
          </a:prstGeom>
          <a:noFill/>
          <a:ln>
            <a:noFill/>
          </a:ln>
        </p:spPr>
        <p:txBody>
          <a:bodyPr spcFirstLastPara="1" wrap="square" lIns="121900" tIns="121900" rIns="121900" bIns="121900" anchor="t" anchorCtr="0">
            <a:spAutoFit/>
          </a:bodyPr>
          <a:lstStyle/>
          <a:p>
            <a:r>
              <a:rPr lang="en" sz="2667" dirty="0">
                <a:latin typeface="Helvetica Neue"/>
                <a:ea typeface="Helvetica Neue"/>
                <a:cs typeface="Helvetica Neue"/>
                <a:sym typeface="Helvetica Neue"/>
              </a:rPr>
              <a:t>Sonoma County </a:t>
            </a:r>
            <a:r>
              <a:rPr lang="en-US" sz="2667" dirty="0">
                <a:latin typeface="Helvetica Neue"/>
                <a:ea typeface="Helvetica Neue"/>
                <a:cs typeface="Helvetica Neue"/>
                <a:sym typeface="Helvetica Neue"/>
              </a:rPr>
              <a:t>Area Agency on Aging (AAA) </a:t>
            </a:r>
          </a:p>
          <a:p>
            <a:r>
              <a:rPr lang="en-US" sz="2667" dirty="0">
                <a:latin typeface="Helvetica Neue"/>
                <a:ea typeface="Helvetica Neue"/>
                <a:cs typeface="Helvetica Neue"/>
                <a:sym typeface="Helvetica Neue"/>
              </a:rPr>
              <a:t>Planning &amp; Service Area 27</a:t>
            </a:r>
          </a:p>
          <a:p>
            <a:r>
              <a:rPr lang="en-US" sz="2667" dirty="0">
                <a:latin typeface="Helvetica Neue"/>
                <a:ea typeface="Helvetica Neue"/>
                <a:cs typeface="Helvetica Neue"/>
                <a:sym typeface="Helvetica Neue"/>
              </a:rPr>
              <a:t>21 Advisory Council Members</a:t>
            </a:r>
            <a:endParaRPr sz="2667" dirty="0">
              <a:latin typeface="Helvetica Neue"/>
              <a:ea typeface="Helvetica Neue"/>
              <a:cs typeface="Helvetica Neue"/>
              <a:sym typeface="Helvetica Neue"/>
            </a:endParaRPr>
          </a:p>
        </p:txBody>
      </p:sp>
      <p:pic>
        <p:nvPicPr>
          <p:cNvPr id="5" name="Picture 4" descr="A cartoon character with arms and legs&#10;&#10;Description automatically generated">
            <a:extLst>
              <a:ext uri="{FF2B5EF4-FFF2-40B4-BE49-F238E27FC236}">
                <a16:creationId xmlns:a16="http://schemas.microsoft.com/office/drawing/2014/main" id="{0AF377E2-697C-FB42-A64E-55F4420F63B7}"/>
              </a:ext>
            </a:extLst>
          </p:cNvPr>
          <p:cNvPicPr>
            <a:picLocks noChangeAspect="1"/>
          </p:cNvPicPr>
          <p:nvPr/>
        </p:nvPicPr>
        <p:blipFill>
          <a:blip r:embed="rId3"/>
          <a:stretch>
            <a:fillRect/>
          </a:stretch>
        </p:blipFill>
        <p:spPr>
          <a:xfrm>
            <a:off x="10266299" y="242661"/>
            <a:ext cx="1323975" cy="1190625"/>
          </a:xfrm>
          <a:prstGeom prst="rect">
            <a:avLst/>
          </a:prstGeom>
        </p:spPr>
      </p:pic>
      <p:sp useBgFill="1">
        <p:nvSpPr>
          <p:cNvPr id="6" name="TextBox 5">
            <a:extLst>
              <a:ext uri="{FF2B5EF4-FFF2-40B4-BE49-F238E27FC236}">
                <a16:creationId xmlns:a16="http://schemas.microsoft.com/office/drawing/2014/main" id="{4167FC84-628D-38E7-16D0-994D932718EE}"/>
              </a:ext>
            </a:extLst>
          </p:cNvPr>
          <p:cNvSpPr txBox="1"/>
          <p:nvPr/>
        </p:nvSpPr>
        <p:spPr>
          <a:xfrm>
            <a:off x="10279722" y="1433286"/>
            <a:ext cx="1310552" cy="646331"/>
          </a:xfrm>
          <a:prstGeom prst="rect">
            <a:avLst/>
          </a:prstGeom>
        </p:spPr>
        <p:txBody>
          <a:bodyPr wrap="none" rtlCol="0">
            <a:spAutoFit/>
          </a:bodyPr>
          <a:lstStyle/>
          <a:p>
            <a:r>
              <a:rPr lang="en-US" dirty="0"/>
              <a:t>Know Your </a:t>
            </a:r>
          </a:p>
          <a:p>
            <a:r>
              <a:rPr lang="en-US" dirty="0"/>
              <a:t>District</a:t>
            </a:r>
          </a:p>
        </p:txBody>
      </p:sp>
    </p:spTree>
    <p:extLst>
      <p:ext uri="{BB962C8B-B14F-4D97-AF65-F5344CB8AC3E}">
        <p14:creationId xmlns:p14="http://schemas.microsoft.com/office/powerpoint/2010/main" val="1060476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4B8D-EBCB-57DE-6072-09BA3296999F}"/>
              </a:ext>
            </a:extLst>
          </p:cNvPr>
          <p:cNvSpPr>
            <a:spLocks noGrp="1"/>
          </p:cNvSpPr>
          <p:nvPr>
            <p:ph type="title"/>
          </p:nvPr>
        </p:nvSpPr>
        <p:spPr/>
        <p:txBody>
          <a:bodyPr/>
          <a:lstStyle/>
          <a:p>
            <a:r>
              <a:rPr lang="en-US" dirty="0"/>
              <a:t>Advisory Council Statewide Structure</a:t>
            </a:r>
          </a:p>
        </p:txBody>
      </p:sp>
      <p:sp>
        <p:nvSpPr>
          <p:cNvPr id="4" name="Rectangle: Rounded Corners 3">
            <a:extLst>
              <a:ext uri="{FF2B5EF4-FFF2-40B4-BE49-F238E27FC236}">
                <a16:creationId xmlns:a16="http://schemas.microsoft.com/office/drawing/2014/main" id="{1B985D35-E559-B877-C075-0051AC87EACD}"/>
              </a:ext>
            </a:extLst>
          </p:cNvPr>
          <p:cNvSpPr/>
          <p:nvPr/>
        </p:nvSpPr>
        <p:spPr>
          <a:xfrm>
            <a:off x="416762" y="4969993"/>
            <a:ext cx="3257386" cy="877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Triple A Council of California (TACC)</a:t>
            </a:r>
          </a:p>
        </p:txBody>
      </p:sp>
      <p:sp>
        <p:nvSpPr>
          <p:cNvPr id="6" name="Rectangle: Rounded Corners 5">
            <a:extLst>
              <a:ext uri="{FF2B5EF4-FFF2-40B4-BE49-F238E27FC236}">
                <a16:creationId xmlns:a16="http://schemas.microsoft.com/office/drawing/2014/main" id="{C7D13C52-9758-5377-09F2-89A7A1305589}"/>
              </a:ext>
            </a:extLst>
          </p:cNvPr>
          <p:cNvSpPr/>
          <p:nvPr/>
        </p:nvSpPr>
        <p:spPr>
          <a:xfrm>
            <a:off x="3062918" y="1565700"/>
            <a:ext cx="6211083" cy="8778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Sonoma County Area Agency on Aging Advisory Council soon to be the Sonoma County Aging &amp; Disability Commission</a:t>
            </a:r>
          </a:p>
        </p:txBody>
      </p:sp>
      <p:sp>
        <p:nvSpPr>
          <p:cNvPr id="7" name="TextBox 6">
            <a:extLst>
              <a:ext uri="{FF2B5EF4-FFF2-40B4-BE49-F238E27FC236}">
                <a16:creationId xmlns:a16="http://schemas.microsoft.com/office/drawing/2014/main" id="{A21ABB38-9A74-87AE-481E-CE115383479C}"/>
              </a:ext>
            </a:extLst>
          </p:cNvPr>
          <p:cNvSpPr txBox="1"/>
          <p:nvPr/>
        </p:nvSpPr>
        <p:spPr>
          <a:xfrm>
            <a:off x="3674148" y="4776580"/>
            <a:ext cx="7706057" cy="1323439"/>
          </a:xfrm>
          <a:prstGeom prst="rect">
            <a:avLst/>
          </a:prstGeom>
          <a:noFill/>
        </p:spPr>
        <p:txBody>
          <a:bodyPr wrap="square" rtlCol="0">
            <a:spAutoFit/>
          </a:bodyPr>
          <a:lstStyle/>
          <a:p>
            <a:r>
              <a:rPr lang="en-US" sz="2000" dirty="0"/>
              <a:t>Chair of the Advisory Council or their Delegated representative participate in Quarterly meetings. TACC mission is to promote communication and collaboration among advisory councils and key state partners.</a:t>
            </a:r>
          </a:p>
        </p:txBody>
      </p:sp>
      <p:pic>
        <p:nvPicPr>
          <p:cNvPr id="8" name="Picture 7" descr="A cartoon character with arms and legs&#10;&#10;Description automatically generated">
            <a:extLst>
              <a:ext uri="{FF2B5EF4-FFF2-40B4-BE49-F238E27FC236}">
                <a16:creationId xmlns:a16="http://schemas.microsoft.com/office/drawing/2014/main" id="{7AE72899-C47F-3A50-334C-75AEE073C97C}"/>
              </a:ext>
            </a:extLst>
          </p:cNvPr>
          <p:cNvPicPr>
            <a:picLocks noChangeAspect="1"/>
          </p:cNvPicPr>
          <p:nvPr/>
        </p:nvPicPr>
        <p:blipFill>
          <a:blip r:embed="rId2"/>
          <a:stretch>
            <a:fillRect/>
          </a:stretch>
        </p:blipFill>
        <p:spPr>
          <a:xfrm>
            <a:off x="323363" y="1335087"/>
            <a:ext cx="1323975" cy="1190625"/>
          </a:xfrm>
          <a:prstGeom prst="rect">
            <a:avLst/>
          </a:prstGeom>
        </p:spPr>
      </p:pic>
      <p:sp>
        <p:nvSpPr>
          <p:cNvPr id="9" name="Arrow: Right 8">
            <a:extLst>
              <a:ext uri="{FF2B5EF4-FFF2-40B4-BE49-F238E27FC236}">
                <a16:creationId xmlns:a16="http://schemas.microsoft.com/office/drawing/2014/main" id="{EA5B5242-3C64-1846-8623-7C6644827E89}"/>
              </a:ext>
            </a:extLst>
          </p:cNvPr>
          <p:cNvSpPr/>
          <p:nvPr/>
        </p:nvSpPr>
        <p:spPr>
          <a:xfrm>
            <a:off x="1832912" y="1878342"/>
            <a:ext cx="1032542" cy="31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9CDE56-A259-0A5C-4506-1AD188971C1E}"/>
              </a:ext>
            </a:extLst>
          </p:cNvPr>
          <p:cNvSpPr txBox="1"/>
          <p:nvPr/>
        </p:nvSpPr>
        <p:spPr>
          <a:xfrm>
            <a:off x="416762" y="6100019"/>
            <a:ext cx="10565369" cy="615553"/>
          </a:xfrm>
          <a:prstGeom prst="rect">
            <a:avLst/>
          </a:prstGeom>
          <a:noFill/>
        </p:spPr>
        <p:txBody>
          <a:bodyPr wrap="square" rtlCol="0">
            <a:spAutoFit/>
          </a:bodyPr>
          <a:lstStyle/>
          <a:p>
            <a:r>
              <a:rPr lang="en-US" sz="1700" dirty="0"/>
              <a:t>Educate through exchange of information 2. Advocate on issues of concern in local/state planning </a:t>
            </a:r>
          </a:p>
          <a:p>
            <a:r>
              <a:rPr lang="en-US" sz="1700" dirty="0"/>
              <a:t>3. Strengthen the advocacy effectiveness and leadership skills of local advisory councils.</a:t>
            </a:r>
          </a:p>
        </p:txBody>
      </p:sp>
      <p:sp>
        <p:nvSpPr>
          <p:cNvPr id="14" name="Content Placeholder 2">
            <a:extLst>
              <a:ext uri="{FF2B5EF4-FFF2-40B4-BE49-F238E27FC236}">
                <a16:creationId xmlns:a16="http://schemas.microsoft.com/office/drawing/2014/main" id="{04464A6C-B667-3FF6-5EB3-C4B176407B11}"/>
              </a:ext>
            </a:extLst>
          </p:cNvPr>
          <p:cNvSpPr>
            <a:spLocks noGrp="1"/>
          </p:cNvSpPr>
          <p:nvPr>
            <p:ph idx="1"/>
          </p:nvPr>
        </p:nvSpPr>
        <p:spPr>
          <a:xfrm>
            <a:off x="416764" y="3877914"/>
            <a:ext cx="11416115" cy="1100968"/>
          </a:xfrm>
        </p:spPr>
        <p:txBody>
          <a:bodyPr>
            <a:normAutofit/>
          </a:bodyPr>
          <a:lstStyle/>
          <a:p>
            <a:pPr marL="0" indent="0">
              <a:spcBef>
                <a:spcPts val="0"/>
              </a:spcBef>
              <a:buNone/>
            </a:pPr>
            <a:r>
              <a:rPr lang="en-US" sz="1700" dirty="0" err="1">
                <a:solidFill>
                  <a:schemeClr val="tx1"/>
                </a:solidFill>
              </a:rPr>
              <a:t>CCoA</a:t>
            </a:r>
            <a:r>
              <a:rPr lang="en-US" sz="1700" dirty="0">
                <a:solidFill>
                  <a:schemeClr val="tx1"/>
                </a:solidFill>
              </a:rPr>
              <a:t> Values: 1. equity &amp; inclusion 2. autonomy, choice &amp; access 3. respect &amp; integrity 4. collaboration &amp; partnership. 25 appointees. Appointed by the Governor, Speaker of the Assembly &amp; Senate Rules Committee</a:t>
            </a:r>
          </a:p>
        </p:txBody>
      </p:sp>
      <p:sp>
        <p:nvSpPr>
          <p:cNvPr id="15" name="Rectangle: Rounded Corners 14">
            <a:extLst>
              <a:ext uri="{FF2B5EF4-FFF2-40B4-BE49-F238E27FC236}">
                <a16:creationId xmlns:a16="http://schemas.microsoft.com/office/drawing/2014/main" id="{0D5D2618-1403-AA26-AC96-7938EA3E025D}"/>
              </a:ext>
            </a:extLst>
          </p:cNvPr>
          <p:cNvSpPr/>
          <p:nvPr/>
        </p:nvSpPr>
        <p:spPr>
          <a:xfrm>
            <a:off x="416764" y="2841746"/>
            <a:ext cx="3257386" cy="8778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California Commission on Aging (</a:t>
            </a:r>
            <a:r>
              <a:rPr lang="en-US" sz="1600" dirty="0" err="1"/>
              <a:t>CCoA</a:t>
            </a:r>
            <a:r>
              <a:rPr lang="en-US" sz="1600" dirty="0"/>
              <a:t>)</a:t>
            </a:r>
          </a:p>
        </p:txBody>
      </p:sp>
      <p:sp>
        <p:nvSpPr>
          <p:cNvPr id="16" name="TextBox 15">
            <a:extLst>
              <a:ext uri="{FF2B5EF4-FFF2-40B4-BE49-F238E27FC236}">
                <a16:creationId xmlns:a16="http://schemas.microsoft.com/office/drawing/2014/main" id="{45ABDBA4-4668-6655-72A9-EEE9F8FA8A98}"/>
              </a:ext>
            </a:extLst>
          </p:cNvPr>
          <p:cNvSpPr txBox="1"/>
          <p:nvPr/>
        </p:nvSpPr>
        <p:spPr>
          <a:xfrm>
            <a:off x="3674148" y="2777920"/>
            <a:ext cx="7706057" cy="1292662"/>
          </a:xfrm>
          <a:prstGeom prst="rect">
            <a:avLst/>
          </a:prstGeom>
          <a:noFill/>
        </p:spPr>
        <p:txBody>
          <a:bodyPr wrap="square" rtlCol="0">
            <a:spAutoFit/>
          </a:bodyPr>
          <a:lstStyle/>
          <a:p>
            <a:r>
              <a:rPr lang="en-US" sz="2000" dirty="0" err="1"/>
              <a:t>CCoA</a:t>
            </a:r>
            <a:r>
              <a:rPr lang="en-US" sz="2000" dirty="0"/>
              <a:t> serves as the principal advocacy body for older Californians and as a catalyst for change that supports and celebrates Californians as they age. Administers TACC.</a:t>
            </a:r>
          </a:p>
          <a:p>
            <a:endParaRPr lang="en-US" dirty="0"/>
          </a:p>
        </p:txBody>
      </p:sp>
    </p:spTree>
    <p:extLst>
      <p:ext uri="{BB962C8B-B14F-4D97-AF65-F5344CB8AC3E}">
        <p14:creationId xmlns:p14="http://schemas.microsoft.com/office/powerpoint/2010/main" val="2314294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BCD2-BBA8-DD78-2901-177138C09404}"/>
              </a:ext>
            </a:extLst>
          </p:cNvPr>
          <p:cNvSpPr>
            <a:spLocks noGrp="1"/>
          </p:cNvSpPr>
          <p:nvPr>
            <p:ph type="title"/>
          </p:nvPr>
        </p:nvSpPr>
        <p:spPr>
          <a:xfrm>
            <a:off x="446243" y="365760"/>
            <a:ext cx="8596668" cy="722811"/>
          </a:xfrm>
        </p:spPr>
        <p:txBody>
          <a:bodyPr/>
          <a:lstStyle/>
          <a:p>
            <a:r>
              <a:rPr lang="en-US" dirty="0"/>
              <a:t>Structure of the Commission</a:t>
            </a:r>
          </a:p>
        </p:txBody>
      </p:sp>
      <p:sp>
        <p:nvSpPr>
          <p:cNvPr id="3" name="Content Placeholder 2">
            <a:extLst>
              <a:ext uri="{FF2B5EF4-FFF2-40B4-BE49-F238E27FC236}">
                <a16:creationId xmlns:a16="http://schemas.microsoft.com/office/drawing/2014/main" id="{7EA03265-F2F7-E4C5-2ECC-1D9D24702EF5}"/>
              </a:ext>
            </a:extLst>
          </p:cNvPr>
          <p:cNvSpPr>
            <a:spLocks noGrp="1"/>
          </p:cNvSpPr>
          <p:nvPr>
            <p:ph idx="1"/>
          </p:nvPr>
        </p:nvSpPr>
        <p:spPr>
          <a:xfrm>
            <a:off x="446243" y="1175657"/>
            <a:ext cx="10352386" cy="5608320"/>
          </a:xfrm>
        </p:spPr>
        <p:txBody>
          <a:bodyPr>
            <a:normAutofit lnSpcReduction="10000"/>
          </a:bodyPr>
          <a:lstStyle/>
          <a:p>
            <a:r>
              <a:rPr lang="en-US" sz="2400" dirty="0"/>
              <a:t>Commission – 21 Members</a:t>
            </a:r>
          </a:p>
          <a:p>
            <a:pPr lvl="1"/>
            <a:r>
              <a:rPr lang="en-US" sz="2000" dirty="0"/>
              <a:t>10 members Board Appointed, 2 from each Supervisorial District</a:t>
            </a:r>
          </a:p>
          <a:p>
            <a:pPr lvl="1"/>
            <a:r>
              <a:rPr lang="en-US" sz="2000" dirty="0"/>
              <a:t>11 members Commission Elected</a:t>
            </a:r>
          </a:p>
          <a:p>
            <a:pPr lvl="1"/>
            <a:r>
              <a:rPr lang="en-US" sz="2000" dirty="0"/>
              <a:t>Meetings 3</a:t>
            </a:r>
            <a:r>
              <a:rPr lang="en-US" sz="2000" baseline="30000" dirty="0"/>
              <a:t>rd</a:t>
            </a:r>
            <a:r>
              <a:rPr lang="en-US" sz="2000" dirty="0"/>
              <a:t> Wed: Sept-Oct-Nov, Jan-Feb-March-April-May-June (no mtg Dec/July)</a:t>
            </a:r>
          </a:p>
          <a:p>
            <a:pPr lvl="1"/>
            <a:r>
              <a:rPr lang="en-US" sz="2000" dirty="0"/>
              <a:t>Planning Day in August on the 3</a:t>
            </a:r>
            <a:r>
              <a:rPr lang="en-US" sz="2000" baseline="30000" dirty="0"/>
              <a:t>rd</a:t>
            </a:r>
            <a:r>
              <a:rPr lang="en-US" sz="2000" dirty="0"/>
              <a:t> Wed (typically 9am to 2pm)</a:t>
            </a:r>
          </a:p>
          <a:p>
            <a:r>
              <a:rPr lang="en-US" sz="2400" dirty="0"/>
              <a:t>Executive Committee – 5 Members</a:t>
            </a:r>
          </a:p>
          <a:p>
            <a:pPr lvl="1"/>
            <a:r>
              <a:rPr lang="en-US" sz="2000" dirty="0"/>
              <a:t>Chair, Vice-Chair, Secretary, Parliamentarian, Former Chair</a:t>
            </a:r>
          </a:p>
          <a:p>
            <a:pPr lvl="1"/>
            <a:r>
              <a:rPr lang="en-US" sz="2000" dirty="0"/>
              <a:t>Meetings 2</a:t>
            </a:r>
            <a:r>
              <a:rPr lang="en-US" sz="2000" baseline="30000" dirty="0"/>
              <a:t>nd</a:t>
            </a:r>
            <a:r>
              <a:rPr lang="en-US" sz="2000" dirty="0"/>
              <a:t> Tues: 1-Week Prior to Commission Meeting</a:t>
            </a:r>
          </a:p>
          <a:p>
            <a:pPr lvl="1"/>
            <a:r>
              <a:rPr lang="en-US" sz="2000" dirty="0"/>
              <a:t>Set AC Agenda, Set Priorities for Commission</a:t>
            </a:r>
          </a:p>
          <a:p>
            <a:r>
              <a:rPr lang="en-US" sz="2400" dirty="0"/>
              <a:t>Ad Hoc Committees (Workgroups) – not ruled by Brown Act</a:t>
            </a:r>
          </a:p>
          <a:p>
            <a:pPr lvl="1"/>
            <a:r>
              <a:rPr lang="en-US" sz="2000" dirty="0"/>
              <a:t>Time-limited, project specific work established by the AC through Motion</a:t>
            </a:r>
          </a:p>
          <a:p>
            <a:pPr lvl="1"/>
            <a:r>
              <a:rPr lang="en-US" sz="2000" dirty="0"/>
              <a:t>Membership: Commission members only, less than a quorum of the AC</a:t>
            </a:r>
          </a:p>
          <a:p>
            <a:pPr lvl="1"/>
            <a:r>
              <a:rPr lang="en-US" sz="2000" dirty="0"/>
              <a:t>Meetings as needed, via Microsoft Teams/Zoom</a:t>
            </a:r>
          </a:p>
        </p:txBody>
      </p:sp>
      <p:pic>
        <p:nvPicPr>
          <p:cNvPr id="6" name="Picture 5" descr="A cartoon character with arms and legs&#10;&#10;Description automatically generated">
            <a:extLst>
              <a:ext uri="{FF2B5EF4-FFF2-40B4-BE49-F238E27FC236}">
                <a16:creationId xmlns:a16="http://schemas.microsoft.com/office/drawing/2014/main" id="{D58E91E5-79D2-AEE3-B583-4F0CCC377529}"/>
              </a:ext>
            </a:extLst>
          </p:cNvPr>
          <p:cNvPicPr>
            <a:picLocks noChangeAspect="1"/>
          </p:cNvPicPr>
          <p:nvPr/>
        </p:nvPicPr>
        <p:blipFill>
          <a:blip r:embed="rId2"/>
          <a:stretch>
            <a:fillRect/>
          </a:stretch>
        </p:blipFill>
        <p:spPr>
          <a:xfrm>
            <a:off x="9961499" y="228600"/>
            <a:ext cx="1323975" cy="1190625"/>
          </a:xfrm>
          <a:prstGeom prst="rect">
            <a:avLst/>
          </a:prstGeom>
        </p:spPr>
      </p:pic>
      <p:sp useBgFill="1">
        <p:nvSpPr>
          <p:cNvPr id="7" name="TextBox 6">
            <a:extLst>
              <a:ext uri="{FF2B5EF4-FFF2-40B4-BE49-F238E27FC236}">
                <a16:creationId xmlns:a16="http://schemas.microsoft.com/office/drawing/2014/main" id="{A105563D-EEBC-70DE-57C5-C87073FB768D}"/>
              </a:ext>
            </a:extLst>
          </p:cNvPr>
          <p:cNvSpPr txBox="1"/>
          <p:nvPr/>
        </p:nvSpPr>
        <p:spPr>
          <a:xfrm>
            <a:off x="9974922" y="1419225"/>
            <a:ext cx="1696362" cy="646331"/>
          </a:xfrm>
          <a:prstGeom prst="rect">
            <a:avLst/>
          </a:prstGeom>
        </p:spPr>
        <p:txBody>
          <a:bodyPr wrap="none" rtlCol="0">
            <a:spAutoFit/>
          </a:bodyPr>
          <a:lstStyle/>
          <a:p>
            <a:r>
              <a:rPr lang="en-US" dirty="0"/>
              <a:t>Understand AC</a:t>
            </a:r>
          </a:p>
          <a:p>
            <a:r>
              <a:rPr lang="en-US" dirty="0"/>
              <a:t>Composition</a:t>
            </a:r>
          </a:p>
        </p:txBody>
      </p:sp>
    </p:spTree>
    <p:extLst>
      <p:ext uri="{BB962C8B-B14F-4D97-AF65-F5344CB8AC3E}">
        <p14:creationId xmlns:p14="http://schemas.microsoft.com/office/powerpoint/2010/main" val="2886468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EFFA-11B6-62A1-1903-6B36487C6746}"/>
              </a:ext>
            </a:extLst>
          </p:cNvPr>
          <p:cNvSpPr>
            <a:spLocks noGrp="1"/>
          </p:cNvSpPr>
          <p:nvPr>
            <p:ph type="title"/>
          </p:nvPr>
        </p:nvSpPr>
        <p:spPr/>
        <p:txBody>
          <a:bodyPr/>
          <a:lstStyle/>
          <a:p>
            <a:r>
              <a:rPr lang="en-US" dirty="0"/>
              <a:t>New Member Commission Mentors</a:t>
            </a:r>
          </a:p>
        </p:txBody>
      </p:sp>
      <p:sp>
        <p:nvSpPr>
          <p:cNvPr id="3" name="Content Placeholder 2">
            <a:extLst>
              <a:ext uri="{FF2B5EF4-FFF2-40B4-BE49-F238E27FC236}">
                <a16:creationId xmlns:a16="http://schemas.microsoft.com/office/drawing/2014/main" id="{DE08B1D5-4A76-DB8F-2688-35B617EAE7AC}"/>
              </a:ext>
            </a:extLst>
          </p:cNvPr>
          <p:cNvSpPr>
            <a:spLocks noGrp="1"/>
          </p:cNvSpPr>
          <p:nvPr>
            <p:ph idx="1"/>
          </p:nvPr>
        </p:nvSpPr>
        <p:spPr>
          <a:xfrm>
            <a:off x="677334" y="1846264"/>
            <a:ext cx="8596668" cy="4737416"/>
          </a:xfrm>
        </p:spPr>
        <p:txBody>
          <a:bodyPr>
            <a:normAutofit lnSpcReduction="10000"/>
          </a:bodyPr>
          <a:lstStyle/>
          <a:p>
            <a:pPr marL="0" indent="0">
              <a:buNone/>
            </a:pPr>
            <a:r>
              <a:rPr lang="en-US" sz="2800" dirty="0"/>
              <a:t>New members are assigned a mentor from the Commission’s Executive Committee Membership</a:t>
            </a:r>
          </a:p>
          <a:p>
            <a:r>
              <a:rPr lang="en-US" sz="2400" dirty="0"/>
              <a:t>Focus on the Why that brought you to membership – support focus and purpose</a:t>
            </a:r>
          </a:p>
          <a:p>
            <a:r>
              <a:rPr lang="en-US" sz="2400" dirty="0"/>
              <a:t>Support education and countywide perspective of services</a:t>
            </a:r>
          </a:p>
          <a:p>
            <a:r>
              <a:rPr lang="en-US" sz="2400" dirty="0"/>
              <a:t>Schedule meetings following Commission meetings to debrief and ask questions</a:t>
            </a:r>
          </a:p>
          <a:p>
            <a:r>
              <a:rPr lang="en-US" sz="2400" dirty="0"/>
              <a:t>Review Policy &amp; Procedure and Bylaws questions</a:t>
            </a:r>
          </a:p>
          <a:p>
            <a:r>
              <a:rPr lang="en-US" sz="2400" dirty="0"/>
              <a:t>Community Services Program Manager and Commission Chair are always available to support you and answer questions</a:t>
            </a:r>
          </a:p>
        </p:txBody>
      </p:sp>
      <p:pic>
        <p:nvPicPr>
          <p:cNvPr id="4" name="Picture 3" descr="A cartoon character with arms and legs&#10;&#10;Description automatically generated">
            <a:extLst>
              <a:ext uri="{FF2B5EF4-FFF2-40B4-BE49-F238E27FC236}">
                <a16:creationId xmlns:a16="http://schemas.microsoft.com/office/drawing/2014/main" id="{70BCDB49-D318-7664-75C9-5E1DDF302F39}"/>
              </a:ext>
            </a:extLst>
          </p:cNvPr>
          <p:cNvPicPr>
            <a:picLocks noChangeAspect="1"/>
          </p:cNvPicPr>
          <p:nvPr/>
        </p:nvPicPr>
        <p:blipFill>
          <a:blip r:embed="rId2"/>
          <a:stretch>
            <a:fillRect/>
          </a:stretch>
        </p:blipFill>
        <p:spPr>
          <a:xfrm>
            <a:off x="10037699" y="315686"/>
            <a:ext cx="1323975" cy="1190625"/>
          </a:xfrm>
          <a:prstGeom prst="rect">
            <a:avLst/>
          </a:prstGeom>
        </p:spPr>
      </p:pic>
      <p:sp useBgFill="1">
        <p:nvSpPr>
          <p:cNvPr id="5" name="TextBox 4">
            <a:extLst>
              <a:ext uri="{FF2B5EF4-FFF2-40B4-BE49-F238E27FC236}">
                <a16:creationId xmlns:a16="http://schemas.microsoft.com/office/drawing/2014/main" id="{68A4B24A-8B5E-43DF-CCF8-4CC571587968}"/>
              </a:ext>
            </a:extLst>
          </p:cNvPr>
          <p:cNvSpPr txBox="1"/>
          <p:nvPr/>
        </p:nvSpPr>
        <p:spPr>
          <a:xfrm>
            <a:off x="10051122" y="1506311"/>
            <a:ext cx="1310552" cy="923330"/>
          </a:xfrm>
          <a:prstGeom prst="rect">
            <a:avLst/>
          </a:prstGeom>
        </p:spPr>
        <p:txBody>
          <a:bodyPr wrap="none" rtlCol="0">
            <a:spAutoFit/>
          </a:bodyPr>
          <a:lstStyle/>
          <a:p>
            <a:r>
              <a:rPr lang="en-US" dirty="0"/>
              <a:t>Know Your </a:t>
            </a:r>
          </a:p>
          <a:p>
            <a:r>
              <a:rPr lang="en-US" dirty="0"/>
              <a:t>Council</a:t>
            </a:r>
          </a:p>
          <a:p>
            <a:r>
              <a:rPr lang="en-US" dirty="0"/>
              <a:t>Mentor</a:t>
            </a:r>
          </a:p>
        </p:txBody>
      </p:sp>
    </p:spTree>
    <p:extLst>
      <p:ext uri="{BB962C8B-B14F-4D97-AF65-F5344CB8AC3E}">
        <p14:creationId xmlns:p14="http://schemas.microsoft.com/office/powerpoint/2010/main" val="86855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35EA-DBF9-2D74-15A4-2AE55DF86E4B}"/>
              </a:ext>
            </a:extLst>
          </p:cNvPr>
          <p:cNvSpPr>
            <a:spLocks noGrp="1"/>
          </p:cNvSpPr>
          <p:nvPr>
            <p:ph type="title"/>
          </p:nvPr>
        </p:nvSpPr>
        <p:spPr>
          <a:xfrm>
            <a:off x="1171074" y="1396686"/>
            <a:ext cx="3240506" cy="4064628"/>
          </a:xfrm>
        </p:spPr>
        <p:txBody>
          <a:bodyPr>
            <a:normAutofit/>
          </a:bodyPr>
          <a:lstStyle/>
          <a:p>
            <a:r>
              <a:rPr lang="en-US" sz="3100" dirty="0">
                <a:solidFill>
                  <a:srgbClr val="FFFFFF"/>
                </a:solidFill>
              </a:rPr>
              <a:t>Land Acknowledgement</a:t>
            </a:r>
          </a:p>
        </p:txBody>
      </p:sp>
      <p:sp>
        <p:nvSpPr>
          <p:cNvPr id="3" name="Content Placeholder 2">
            <a:extLst>
              <a:ext uri="{FF2B5EF4-FFF2-40B4-BE49-F238E27FC236}">
                <a16:creationId xmlns:a16="http://schemas.microsoft.com/office/drawing/2014/main" id="{68215B1A-53FC-9800-9AEA-2588E3FBEADC}"/>
              </a:ext>
            </a:extLst>
          </p:cNvPr>
          <p:cNvSpPr>
            <a:spLocks noGrp="1"/>
          </p:cNvSpPr>
          <p:nvPr>
            <p:ph idx="1"/>
          </p:nvPr>
        </p:nvSpPr>
        <p:spPr>
          <a:xfrm>
            <a:off x="1757821" y="1109573"/>
            <a:ext cx="7060254" cy="4766126"/>
          </a:xfrm>
        </p:spPr>
        <p:txBody>
          <a:bodyPr>
            <a:normAutofit lnSpcReduction="10000"/>
          </a:bodyPr>
          <a:lstStyle/>
          <a:p>
            <a:pPr marL="0" marR="0" indent="0">
              <a:spcBef>
                <a:spcPts val="0"/>
              </a:spcBef>
              <a:spcAft>
                <a:spcPts val="600"/>
              </a:spcAft>
              <a:buNone/>
            </a:pPr>
            <a:r>
              <a:rPr lang="en-US" sz="4000" b="1" dirty="0">
                <a:effectLst/>
                <a:latin typeface="Calibri" panose="020F0502020204030204" pitchFamily="34" charset="0"/>
                <a:ea typeface="Arial" panose="020B0604020202020204" pitchFamily="34" charset="0"/>
              </a:rPr>
              <a:t>Land Acknowledgement</a:t>
            </a:r>
          </a:p>
          <a:p>
            <a:pPr marL="0" marR="0" indent="0">
              <a:spcBef>
                <a:spcPts val="0"/>
              </a:spcBef>
              <a:spcAft>
                <a:spcPts val="600"/>
              </a:spcAft>
              <a:buNone/>
            </a:pPr>
            <a:endParaRPr lang="en-US" sz="3200" dirty="0">
              <a:latin typeface="Calibri" panose="020F0502020204030204" pitchFamily="34" charset="0"/>
              <a:ea typeface="Arial" panose="020B0604020202020204" pitchFamily="34" charset="0"/>
            </a:endParaRPr>
          </a:p>
          <a:p>
            <a:pPr marL="0" marR="0" indent="0">
              <a:spcBef>
                <a:spcPts val="0"/>
              </a:spcBef>
              <a:spcAft>
                <a:spcPts val="600"/>
              </a:spcAft>
              <a:buNone/>
            </a:pPr>
            <a:r>
              <a:rPr lang="en-US" sz="3200" dirty="0">
                <a:effectLst/>
                <a:latin typeface="Calibri" panose="020F0502020204030204" pitchFamily="34" charset="0"/>
                <a:ea typeface="Arial" panose="020B0604020202020204" pitchFamily="34" charset="0"/>
              </a:rPr>
              <a:t>The County of Sonoma recognizes that we’re on the ancestral lands of the Coast Miwok, Pomo</a:t>
            </a:r>
            <a:r>
              <a:rPr lang="en-US" sz="3200" dirty="0">
                <a:effectLst/>
                <a:latin typeface="Arial" panose="020B0604020202020204" pitchFamily="34" charset="0"/>
                <a:ea typeface="Arial" panose="020B0604020202020204" pitchFamily="34" charset="0"/>
              </a:rPr>
              <a:t> </a:t>
            </a:r>
            <a:r>
              <a:rPr lang="en-US" sz="3200" dirty="0">
                <a:effectLst/>
                <a:latin typeface="Calibri" panose="020F0502020204030204" pitchFamily="34" charset="0"/>
                <a:ea typeface="Arial" panose="020B0604020202020204" pitchFamily="34" charset="0"/>
              </a:rPr>
              <a:t>and Wappo who are the original caretakers of this area. We respectfully acknowledge the Indigenous peoples who continue to steward and maintain relationship on this land as knowledge keepers.</a:t>
            </a: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000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F76A-9D56-195F-4752-C6AB0220FF4B}"/>
              </a:ext>
            </a:extLst>
          </p:cNvPr>
          <p:cNvSpPr>
            <a:spLocks noGrp="1"/>
          </p:cNvSpPr>
          <p:nvPr>
            <p:ph type="title"/>
          </p:nvPr>
        </p:nvSpPr>
        <p:spPr/>
        <p:txBody>
          <a:bodyPr/>
          <a:lstStyle/>
          <a:p>
            <a:r>
              <a:rPr lang="en-US" dirty="0"/>
              <a:t>Engagement &amp; Education</a:t>
            </a:r>
          </a:p>
        </p:txBody>
      </p:sp>
      <p:sp>
        <p:nvSpPr>
          <p:cNvPr id="3" name="Content Placeholder 2">
            <a:extLst>
              <a:ext uri="{FF2B5EF4-FFF2-40B4-BE49-F238E27FC236}">
                <a16:creationId xmlns:a16="http://schemas.microsoft.com/office/drawing/2014/main" id="{CBF1E120-76CD-B318-3861-E36FA78BAAB4}"/>
              </a:ext>
            </a:extLst>
          </p:cNvPr>
          <p:cNvSpPr>
            <a:spLocks noGrp="1"/>
          </p:cNvSpPr>
          <p:nvPr>
            <p:ph idx="1"/>
          </p:nvPr>
        </p:nvSpPr>
        <p:spPr>
          <a:xfrm>
            <a:off x="677334" y="1558835"/>
            <a:ext cx="8980472" cy="5231264"/>
          </a:xfrm>
        </p:spPr>
        <p:txBody>
          <a:bodyPr>
            <a:normAutofit/>
          </a:bodyPr>
          <a:lstStyle/>
          <a:p>
            <a:r>
              <a:rPr lang="en-US" sz="2400" dirty="0"/>
              <a:t>Monitoring (Formal) – attend site visits to learn more about funded programs and experience services. Formal Monitoring is required by the California Department of Aging and coordinated by Staff. Commission members attend to support Staff and learn more about the programs.</a:t>
            </a:r>
          </a:p>
          <a:p>
            <a:r>
              <a:rPr lang="en-US" sz="2400" dirty="0"/>
              <a:t>Site Visits (Informal) – participate in services, schedule visits with providers (funded and unfunded), strengthen your knowledge and engagement with services and clients. Coordinated by Commission Members and/or Staff.</a:t>
            </a:r>
          </a:p>
          <a:p>
            <a:r>
              <a:rPr lang="en-US" sz="2400" dirty="0"/>
              <a:t>Ad Hoc Committee(s)</a:t>
            </a:r>
          </a:p>
          <a:p>
            <a:r>
              <a:rPr lang="en-US" sz="2400" dirty="0"/>
              <a:t>Standing Committee(s)</a:t>
            </a:r>
          </a:p>
        </p:txBody>
      </p:sp>
      <p:pic>
        <p:nvPicPr>
          <p:cNvPr id="4" name="Picture 3" descr="A cartoon character with arms and legs&#10;&#10;Description automatically generated">
            <a:extLst>
              <a:ext uri="{FF2B5EF4-FFF2-40B4-BE49-F238E27FC236}">
                <a16:creationId xmlns:a16="http://schemas.microsoft.com/office/drawing/2014/main" id="{4946E362-DB4A-8909-15D0-FB22D6900743}"/>
              </a:ext>
            </a:extLst>
          </p:cNvPr>
          <p:cNvPicPr>
            <a:picLocks noChangeAspect="1"/>
          </p:cNvPicPr>
          <p:nvPr/>
        </p:nvPicPr>
        <p:blipFill>
          <a:blip r:embed="rId2"/>
          <a:stretch>
            <a:fillRect/>
          </a:stretch>
        </p:blipFill>
        <p:spPr>
          <a:xfrm>
            <a:off x="9983270" y="368210"/>
            <a:ext cx="1323975" cy="1190625"/>
          </a:xfrm>
          <a:prstGeom prst="rect">
            <a:avLst/>
          </a:prstGeom>
        </p:spPr>
      </p:pic>
      <p:sp useBgFill="1">
        <p:nvSpPr>
          <p:cNvPr id="5" name="TextBox 4">
            <a:extLst>
              <a:ext uri="{FF2B5EF4-FFF2-40B4-BE49-F238E27FC236}">
                <a16:creationId xmlns:a16="http://schemas.microsoft.com/office/drawing/2014/main" id="{4A356F24-360C-18FA-0ABA-BB6F32B65844}"/>
              </a:ext>
            </a:extLst>
          </p:cNvPr>
          <p:cNvSpPr txBox="1"/>
          <p:nvPr/>
        </p:nvSpPr>
        <p:spPr>
          <a:xfrm>
            <a:off x="9996693" y="1558835"/>
            <a:ext cx="1797287" cy="923330"/>
          </a:xfrm>
          <a:prstGeom prst="rect">
            <a:avLst/>
          </a:prstGeom>
        </p:spPr>
        <p:txBody>
          <a:bodyPr wrap="none" rtlCol="0">
            <a:spAutoFit/>
          </a:bodyPr>
          <a:lstStyle/>
          <a:p>
            <a:r>
              <a:rPr lang="en-US" dirty="0"/>
              <a:t>Know How to</a:t>
            </a:r>
          </a:p>
          <a:p>
            <a:r>
              <a:rPr lang="en-US" dirty="0"/>
              <a:t>Engage &amp; Learn</a:t>
            </a:r>
          </a:p>
          <a:p>
            <a:r>
              <a:rPr lang="en-US" dirty="0"/>
              <a:t>About Services</a:t>
            </a:r>
          </a:p>
        </p:txBody>
      </p:sp>
    </p:spTree>
    <p:extLst>
      <p:ext uri="{BB962C8B-B14F-4D97-AF65-F5344CB8AC3E}">
        <p14:creationId xmlns:p14="http://schemas.microsoft.com/office/powerpoint/2010/main" val="3437367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133D-A1CE-CA7C-3FB6-3CD38FB2EA94}"/>
              </a:ext>
            </a:extLst>
          </p:cNvPr>
          <p:cNvSpPr>
            <a:spLocks noGrp="1"/>
          </p:cNvSpPr>
          <p:nvPr>
            <p:ph type="title"/>
          </p:nvPr>
        </p:nvSpPr>
        <p:spPr/>
        <p:txBody>
          <a:bodyPr/>
          <a:lstStyle/>
          <a:p>
            <a:r>
              <a:rPr lang="en-US" dirty="0"/>
              <a:t>Required Trainings &amp; Forms</a:t>
            </a:r>
          </a:p>
        </p:txBody>
      </p:sp>
      <p:sp>
        <p:nvSpPr>
          <p:cNvPr id="3" name="Content Placeholder 2">
            <a:extLst>
              <a:ext uri="{FF2B5EF4-FFF2-40B4-BE49-F238E27FC236}">
                <a16:creationId xmlns:a16="http://schemas.microsoft.com/office/drawing/2014/main" id="{2CF69598-8686-0D33-0347-DD81EE869292}"/>
              </a:ext>
            </a:extLst>
          </p:cNvPr>
          <p:cNvSpPr>
            <a:spLocks noGrp="1"/>
          </p:cNvSpPr>
          <p:nvPr>
            <p:ph idx="1"/>
          </p:nvPr>
        </p:nvSpPr>
        <p:spPr/>
        <p:txBody>
          <a:bodyPr>
            <a:normAutofit/>
          </a:bodyPr>
          <a:lstStyle/>
          <a:p>
            <a:r>
              <a:rPr lang="en-US" sz="2800" dirty="0"/>
              <a:t>Security Awareness Training</a:t>
            </a:r>
          </a:p>
          <a:p>
            <a:r>
              <a:rPr lang="en-US" sz="2800" dirty="0"/>
              <a:t>Local Ethics Training</a:t>
            </a:r>
          </a:p>
          <a:p>
            <a:r>
              <a:rPr lang="en-US" sz="2800" dirty="0"/>
              <a:t>Conflict of Interest Form</a:t>
            </a:r>
          </a:p>
          <a:p>
            <a:r>
              <a:rPr lang="en-US" sz="2800" dirty="0"/>
              <a:t>Oath of Office (Deputy Clerk of the Board)</a:t>
            </a:r>
          </a:p>
          <a:p>
            <a:r>
              <a:rPr lang="en-US" sz="2800" dirty="0"/>
              <a:t>Parliamentary Guidelines Review</a:t>
            </a:r>
          </a:p>
          <a:p>
            <a:r>
              <a:rPr lang="en-US" sz="2800" dirty="0"/>
              <a:t>Policy &amp; Procedures Review (on your own – questions to your Executive Committee Mentor)</a:t>
            </a:r>
          </a:p>
        </p:txBody>
      </p:sp>
      <p:pic>
        <p:nvPicPr>
          <p:cNvPr id="4" name="Picture 3" descr="A cartoon character with arms and legs&#10;&#10;Description automatically generated">
            <a:extLst>
              <a:ext uri="{FF2B5EF4-FFF2-40B4-BE49-F238E27FC236}">
                <a16:creationId xmlns:a16="http://schemas.microsoft.com/office/drawing/2014/main" id="{0AD82D3A-7F9A-CFF9-48BA-9584B2299875}"/>
              </a:ext>
            </a:extLst>
          </p:cNvPr>
          <p:cNvPicPr>
            <a:picLocks noChangeAspect="1"/>
          </p:cNvPicPr>
          <p:nvPr/>
        </p:nvPicPr>
        <p:blipFill>
          <a:blip r:embed="rId2"/>
          <a:stretch>
            <a:fillRect/>
          </a:stretch>
        </p:blipFill>
        <p:spPr>
          <a:xfrm>
            <a:off x="9917956" y="326571"/>
            <a:ext cx="1323975" cy="1190625"/>
          </a:xfrm>
          <a:prstGeom prst="rect">
            <a:avLst/>
          </a:prstGeom>
        </p:spPr>
      </p:pic>
      <p:sp useBgFill="1">
        <p:nvSpPr>
          <p:cNvPr id="5" name="TextBox 4">
            <a:extLst>
              <a:ext uri="{FF2B5EF4-FFF2-40B4-BE49-F238E27FC236}">
                <a16:creationId xmlns:a16="http://schemas.microsoft.com/office/drawing/2014/main" id="{634147B8-764B-F554-86B2-F36DDF03E749}"/>
              </a:ext>
            </a:extLst>
          </p:cNvPr>
          <p:cNvSpPr txBox="1"/>
          <p:nvPr/>
        </p:nvSpPr>
        <p:spPr>
          <a:xfrm>
            <a:off x="9931379" y="1514258"/>
            <a:ext cx="1592359" cy="646331"/>
          </a:xfrm>
          <a:prstGeom prst="rect">
            <a:avLst/>
          </a:prstGeom>
        </p:spPr>
        <p:txBody>
          <a:bodyPr wrap="none" rtlCol="0">
            <a:spAutoFit/>
          </a:bodyPr>
          <a:lstStyle/>
          <a:p>
            <a:r>
              <a:rPr lang="en-US" dirty="0"/>
              <a:t>Get Your</a:t>
            </a:r>
          </a:p>
          <a:p>
            <a:r>
              <a:rPr lang="en-US" dirty="0"/>
              <a:t>Training Done</a:t>
            </a:r>
          </a:p>
        </p:txBody>
      </p:sp>
    </p:spTree>
    <p:extLst>
      <p:ext uri="{BB962C8B-B14F-4D97-AF65-F5344CB8AC3E}">
        <p14:creationId xmlns:p14="http://schemas.microsoft.com/office/powerpoint/2010/main" val="673478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46B2-535C-349B-D4EB-374F8B667B88}"/>
              </a:ext>
            </a:extLst>
          </p:cNvPr>
          <p:cNvSpPr>
            <a:spLocks noGrp="1"/>
          </p:cNvSpPr>
          <p:nvPr>
            <p:ph type="title"/>
          </p:nvPr>
        </p:nvSpPr>
        <p:spPr>
          <a:xfrm>
            <a:off x="673039" y="248444"/>
            <a:ext cx="8596668" cy="1320800"/>
          </a:xfrm>
        </p:spPr>
        <p:txBody>
          <a:bodyPr/>
          <a:lstStyle/>
          <a:p>
            <a:r>
              <a:rPr lang="en-US" dirty="0"/>
              <a:t>Volunteer Hours Tracking</a:t>
            </a:r>
          </a:p>
        </p:txBody>
      </p:sp>
      <p:pic>
        <p:nvPicPr>
          <p:cNvPr id="3" name="Picture 2" descr="A cartoon character with arms and legs&#10;&#10;Description automatically generated">
            <a:extLst>
              <a:ext uri="{FF2B5EF4-FFF2-40B4-BE49-F238E27FC236}">
                <a16:creationId xmlns:a16="http://schemas.microsoft.com/office/drawing/2014/main" id="{6683E3F1-912D-029B-6AAD-5BC415718899}"/>
              </a:ext>
            </a:extLst>
          </p:cNvPr>
          <p:cNvPicPr>
            <a:picLocks noChangeAspect="1"/>
          </p:cNvPicPr>
          <p:nvPr/>
        </p:nvPicPr>
        <p:blipFill>
          <a:blip r:embed="rId2"/>
          <a:stretch>
            <a:fillRect/>
          </a:stretch>
        </p:blipFill>
        <p:spPr>
          <a:xfrm>
            <a:off x="10190691" y="378619"/>
            <a:ext cx="1323975" cy="1190625"/>
          </a:xfrm>
          <a:prstGeom prst="rect">
            <a:avLst/>
          </a:prstGeom>
        </p:spPr>
      </p:pic>
      <p:sp useBgFill="1">
        <p:nvSpPr>
          <p:cNvPr id="4" name="TextBox 3">
            <a:extLst>
              <a:ext uri="{FF2B5EF4-FFF2-40B4-BE49-F238E27FC236}">
                <a16:creationId xmlns:a16="http://schemas.microsoft.com/office/drawing/2014/main" id="{3DFE579D-05D6-2D1C-FEAC-54769403AEC2}"/>
              </a:ext>
            </a:extLst>
          </p:cNvPr>
          <p:cNvSpPr txBox="1"/>
          <p:nvPr/>
        </p:nvSpPr>
        <p:spPr>
          <a:xfrm>
            <a:off x="10204114" y="1569244"/>
            <a:ext cx="1314847" cy="646331"/>
          </a:xfrm>
          <a:prstGeom prst="rect">
            <a:avLst/>
          </a:prstGeom>
        </p:spPr>
        <p:txBody>
          <a:bodyPr wrap="none" rtlCol="0">
            <a:spAutoFit/>
          </a:bodyPr>
          <a:lstStyle/>
          <a:p>
            <a:r>
              <a:rPr lang="en-US" dirty="0"/>
              <a:t>Track Your </a:t>
            </a:r>
          </a:p>
          <a:p>
            <a:r>
              <a:rPr lang="en-US" dirty="0"/>
              <a:t>Activities</a:t>
            </a:r>
          </a:p>
        </p:txBody>
      </p:sp>
      <p:pic>
        <p:nvPicPr>
          <p:cNvPr id="7" name="Picture 6" descr="A close-up of a log&#10;&#10;Description automatically generated">
            <a:extLst>
              <a:ext uri="{FF2B5EF4-FFF2-40B4-BE49-F238E27FC236}">
                <a16:creationId xmlns:a16="http://schemas.microsoft.com/office/drawing/2014/main" id="{B3C718B6-B1A6-1F2A-FF64-7A05AECEE1CA}"/>
              </a:ext>
            </a:extLst>
          </p:cNvPr>
          <p:cNvPicPr>
            <a:picLocks noChangeAspect="1"/>
          </p:cNvPicPr>
          <p:nvPr/>
        </p:nvPicPr>
        <p:blipFill>
          <a:blip r:embed="rId3"/>
          <a:stretch>
            <a:fillRect/>
          </a:stretch>
        </p:blipFill>
        <p:spPr>
          <a:xfrm>
            <a:off x="833869" y="1115719"/>
            <a:ext cx="8903042" cy="5644310"/>
          </a:xfrm>
          <a:prstGeom prst="rect">
            <a:avLst/>
          </a:prstGeom>
        </p:spPr>
      </p:pic>
    </p:spTree>
    <p:extLst>
      <p:ext uri="{BB962C8B-B14F-4D97-AF65-F5344CB8AC3E}">
        <p14:creationId xmlns:p14="http://schemas.microsoft.com/office/powerpoint/2010/main" val="3890196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F9F-315D-BEB7-12A5-21393E8AFA4B}"/>
              </a:ext>
            </a:extLst>
          </p:cNvPr>
          <p:cNvSpPr>
            <a:spLocks noGrp="1"/>
          </p:cNvSpPr>
          <p:nvPr>
            <p:ph type="ctrTitle"/>
          </p:nvPr>
        </p:nvSpPr>
        <p:spPr>
          <a:xfrm>
            <a:off x="919238" y="143691"/>
            <a:ext cx="8229116" cy="1646302"/>
          </a:xfrm>
        </p:spPr>
        <p:txBody>
          <a:bodyPr/>
          <a:lstStyle/>
          <a:p>
            <a:r>
              <a:rPr lang="en-US" dirty="0"/>
              <a:t>Roles &amp; Opportunities of Commission Members</a:t>
            </a:r>
          </a:p>
        </p:txBody>
      </p:sp>
      <p:sp>
        <p:nvSpPr>
          <p:cNvPr id="3" name="Subtitle 2">
            <a:extLst>
              <a:ext uri="{FF2B5EF4-FFF2-40B4-BE49-F238E27FC236}">
                <a16:creationId xmlns:a16="http://schemas.microsoft.com/office/drawing/2014/main" id="{B81B796F-D44D-34E5-6BAB-7A016F956E8C}"/>
              </a:ext>
            </a:extLst>
          </p:cNvPr>
          <p:cNvSpPr>
            <a:spLocks noGrp="1"/>
          </p:cNvSpPr>
          <p:nvPr>
            <p:ph type="subTitle" idx="1"/>
          </p:nvPr>
        </p:nvSpPr>
        <p:spPr>
          <a:xfrm>
            <a:off x="919237" y="1789992"/>
            <a:ext cx="9824963" cy="5068007"/>
          </a:xfrm>
        </p:spPr>
        <p:txBody>
          <a:bodyPr>
            <a:normAutofit/>
          </a:bodyPr>
          <a:lstStyle/>
          <a:p>
            <a:pPr marL="457200" indent="-457200" algn="l">
              <a:buFont typeface="+mj-lt"/>
              <a:buAutoNum type="arabicPeriod"/>
            </a:pPr>
            <a:r>
              <a:rPr lang="en-US" sz="2400" dirty="0">
                <a:solidFill>
                  <a:schemeClr val="tx1"/>
                </a:solidFill>
              </a:rPr>
              <a:t>Educate &amp; Inform Yourself &amp; Community Members about services and opportunities – strengthen understanding about services and partnerships (i.e. site visits, focus groups, review materials and resources provided by Staff etc.)</a:t>
            </a:r>
          </a:p>
          <a:p>
            <a:pPr marL="457200" indent="-457200" algn="l">
              <a:buFont typeface="+mj-lt"/>
              <a:buAutoNum type="arabicPeriod"/>
            </a:pPr>
            <a:r>
              <a:rPr lang="en-US" sz="2400" dirty="0">
                <a:solidFill>
                  <a:schemeClr val="tx1"/>
                </a:solidFill>
              </a:rPr>
              <a:t>Influence Program Development by Sharing Experiences &amp; Community Contacts with Staff;</a:t>
            </a:r>
          </a:p>
          <a:p>
            <a:pPr marL="457200" indent="-457200" algn="l">
              <a:buFont typeface="+mj-lt"/>
              <a:buAutoNum type="arabicPeriod"/>
            </a:pPr>
            <a:r>
              <a:rPr lang="en-US" sz="2400" dirty="0">
                <a:solidFill>
                  <a:schemeClr val="tx1"/>
                </a:solidFill>
              </a:rPr>
              <a:t>Advocate for Policy, Funding, Programs that support older adults, adults with disabilities and caregivers throughout Sonoma County (Request education from Staff)</a:t>
            </a:r>
          </a:p>
          <a:p>
            <a:pPr marL="457200" indent="-457200" algn="l">
              <a:buFont typeface="+mj-lt"/>
              <a:buAutoNum type="arabicPeriod"/>
            </a:pPr>
            <a:r>
              <a:rPr lang="en-US" sz="2400" dirty="0">
                <a:solidFill>
                  <a:schemeClr val="tx1"/>
                </a:solidFill>
              </a:rPr>
              <a:t>Maintain connection with Board of Supervisors</a:t>
            </a:r>
          </a:p>
          <a:p>
            <a:pPr marL="457200" indent="-457200" algn="l">
              <a:buFont typeface="+mj-lt"/>
              <a:buAutoNum type="arabicPeriod"/>
            </a:pPr>
            <a:r>
              <a:rPr lang="en-US" sz="2400" dirty="0">
                <a:solidFill>
                  <a:schemeClr val="tx1"/>
                </a:solidFill>
              </a:rPr>
              <a:t>Share ADRH and (707) 565-INFO (4636) Cards and other materials provided by Staff.</a:t>
            </a:r>
          </a:p>
        </p:txBody>
      </p:sp>
      <p:pic>
        <p:nvPicPr>
          <p:cNvPr id="4" name="Picture 3" descr="A cartoon character with arms and legs&#10;&#10;Description automatically generated">
            <a:extLst>
              <a:ext uri="{FF2B5EF4-FFF2-40B4-BE49-F238E27FC236}">
                <a16:creationId xmlns:a16="http://schemas.microsoft.com/office/drawing/2014/main" id="{F54F0844-B08E-16DE-8E85-3AFED5C3790E}"/>
              </a:ext>
            </a:extLst>
          </p:cNvPr>
          <p:cNvPicPr>
            <a:picLocks noChangeAspect="1"/>
          </p:cNvPicPr>
          <p:nvPr/>
        </p:nvPicPr>
        <p:blipFill>
          <a:blip r:embed="rId2"/>
          <a:stretch>
            <a:fillRect/>
          </a:stretch>
        </p:blipFill>
        <p:spPr>
          <a:xfrm>
            <a:off x="10371288" y="328764"/>
            <a:ext cx="1323975" cy="1190625"/>
          </a:xfrm>
          <a:prstGeom prst="rect">
            <a:avLst/>
          </a:prstGeom>
        </p:spPr>
      </p:pic>
    </p:spTree>
    <p:extLst>
      <p:ext uri="{BB962C8B-B14F-4D97-AF65-F5344CB8AC3E}">
        <p14:creationId xmlns:p14="http://schemas.microsoft.com/office/powerpoint/2010/main" val="118482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1E1F-DD8D-4E5F-90D6-EF3C6D96C41C}"/>
              </a:ext>
            </a:extLst>
          </p:cNvPr>
          <p:cNvSpPr>
            <a:spLocks noGrp="1"/>
          </p:cNvSpPr>
          <p:nvPr>
            <p:ph type="ctrTitle"/>
          </p:nvPr>
        </p:nvSpPr>
        <p:spPr>
          <a:xfrm>
            <a:off x="844334" y="483288"/>
            <a:ext cx="8909107" cy="1646302"/>
          </a:xfrm>
        </p:spPr>
        <p:txBody>
          <a:bodyPr/>
          <a:lstStyle/>
          <a:p>
            <a:pPr algn="ctr"/>
            <a:r>
              <a:rPr lang="en-US" dirty="0">
                <a:solidFill>
                  <a:schemeClr val="tx1"/>
                </a:solidFill>
              </a:rPr>
              <a:t>Advocacy is needed from Commission Members</a:t>
            </a:r>
          </a:p>
        </p:txBody>
      </p:sp>
      <p:sp>
        <p:nvSpPr>
          <p:cNvPr id="4" name="Subtitle 4">
            <a:extLst>
              <a:ext uri="{FF2B5EF4-FFF2-40B4-BE49-F238E27FC236}">
                <a16:creationId xmlns:a16="http://schemas.microsoft.com/office/drawing/2014/main" id="{85DFF172-B99C-4DB0-8FB2-284F03F3AC5A}"/>
              </a:ext>
            </a:extLst>
          </p:cNvPr>
          <p:cNvSpPr>
            <a:spLocks noGrp="1"/>
          </p:cNvSpPr>
          <p:nvPr>
            <p:ph type="subTitle" idx="1"/>
          </p:nvPr>
        </p:nvSpPr>
        <p:spPr>
          <a:xfrm>
            <a:off x="444137" y="2334126"/>
            <a:ext cx="9709499" cy="4138863"/>
          </a:xfrm>
        </p:spPr>
        <p:txBody>
          <a:bodyPr>
            <a:normAutofit/>
          </a:bodyPr>
          <a:lstStyle/>
          <a:p>
            <a:pPr marL="457200" indent="-457200" algn="ctr">
              <a:buFont typeface="Arial" panose="020B0604020202020204" pitchFamily="34" charset="0"/>
              <a:buChar char="•"/>
            </a:pPr>
            <a:r>
              <a:rPr lang="en-US" sz="2800" dirty="0">
                <a:solidFill>
                  <a:schemeClr val="tx1"/>
                </a:solidFill>
              </a:rPr>
              <a:t>AAA staff can provide education and; </a:t>
            </a:r>
          </a:p>
          <a:p>
            <a:pPr marL="457200" indent="-457200" algn="ctr">
              <a:buFont typeface="Arial" panose="020B0604020202020204" pitchFamily="34" charset="0"/>
              <a:buChar char="•"/>
            </a:pPr>
            <a:r>
              <a:rPr lang="en-US" sz="2800" dirty="0">
                <a:solidFill>
                  <a:schemeClr val="tx1"/>
                </a:solidFill>
              </a:rPr>
              <a:t>AAA Advisory Council members can </a:t>
            </a:r>
            <a:r>
              <a:rPr lang="en-US" sz="2800" i="1" dirty="0">
                <a:solidFill>
                  <a:schemeClr val="accent2">
                    <a:lumMod val="75000"/>
                  </a:schemeClr>
                </a:solidFill>
              </a:rPr>
              <a:t>advocate</a:t>
            </a:r>
          </a:p>
          <a:p>
            <a:pPr algn="ctr"/>
            <a:r>
              <a:rPr lang="en-US" sz="2800" i="1" dirty="0">
                <a:solidFill>
                  <a:schemeClr val="tx1"/>
                </a:solidFill>
              </a:rPr>
              <a:t>AC Members are the voice for </a:t>
            </a:r>
            <a:r>
              <a:rPr lang="en-US" sz="2800" i="1" u="sng" dirty="0">
                <a:solidFill>
                  <a:schemeClr val="tx1"/>
                </a:solidFill>
              </a:rPr>
              <a:t>All</a:t>
            </a:r>
            <a:r>
              <a:rPr lang="en-US" sz="2800" i="1" dirty="0">
                <a:solidFill>
                  <a:schemeClr val="tx1"/>
                </a:solidFill>
              </a:rPr>
              <a:t> older adults, adults with disabilities and caregivers throughout Sonoma County</a:t>
            </a:r>
          </a:p>
          <a:p>
            <a:pPr algn="ctr"/>
            <a:endParaRPr lang="en-US" sz="2000" b="0" i="1" dirty="0">
              <a:solidFill>
                <a:schemeClr val="accent2">
                  <a:lumMod val="75000"/>
                </a:schemeClr>
              </a:solidFill>
              <a:effectLst/>
              <a:latin typeface="Arial" panose="020B0604020202020204" pitchFamily="34" charset="0"/>
            </a:endParaRPr>
          </a:p>
          <a:p>
            <a:pPr algn="ctr"/>
            <a:r>
              <a:rPr lang="en-US" sz="2000" b="0" i="1" dirty="0">
                <a:solidFill>
                  <a:schemeClr val="accent2">
                    <a:lumMod val="75000"/>
                  </a:schemeClr>
                </a:solidFill>
                <a:effectLst/>
                <a:latin typeface="Arial" panose="020B0604020202020204" pitchFamily="34" charset="0"/>
              </a:rPr>
              <a:t>verb (used with object),</a:t>
            </a:r>
            <a:r>
              <a:rPr lang="en-US" sz="2000" b="1" i="0" dirty="0">
                <a:solidFill>
                  <a:schemeClr val="accent2">
                    <a:lumMod val="75000"/>
                  </a:schemeClr>
                </a:solidFill>
                <a:effectLst/>
                <a:latin typeface="Arial" panose="020B0604020202020204" pitchFamily="34" charset="0"/>
              </a:rPr>
              <a:t>ad·vo·cat·ed,</a:t>
            </a:r>
            <a:r>
              <a:rPr lang="en-US" sz="2000" b="0" i="0" dirty="0">
                <a:solidFill>
                  <a:schemeClr val="accent2">
                    <a:lumMod val="75000"/>
                  </a:schemeClr>
                </a:solidFill>
                <a:effectLst/>
                <a:latin typeface="Arial" panose="020B0604020202020204" pitchFamily="34" charset="0"/>
              </a:rPr>
              <a:t> </a:t>
            </a:r>
            <a:r>
              <a:rPr lang="en-US" sz="2000" b="1" i="0" dirty="0" err="1">
                <a:solidFill>
                  <a:schemeClr val="accent2">
                    <a:lumMod val="75000"/>
                  </a:schemeClr>
                </a:solidFill>
                <a:effectLst/>
                <a:latin typeface="Arial" panose="020B0604020202020204" pitchFamily="34" charset="0"/>
              </a:rPr>
              <a:t>ad·vo·cat·ing</a:t>
            </a:r>
            <a:r>
              <a:rPr lang="en-US" sz="2000" b="1" i="0" dirty="0">
                <a:solidFill>
                  <a:schemeClr val="accent2">
                    <a:lumMod val="75000"/>
                  </a:schemeClr>
                </a:solidFill>
                <a:effectLst/>
                <a:latin typeface="Arial" panose="020B0604020202020204" pitchFamily="34" charset="0"/>
              </a:rPr>
              <a:t>.</a:t>
            </a:r>
          </a:p>
          <a:p>
            <a:pPr algn="ctr"/>
            <a:r>
              <a:rPr lang="en-US" sz="2000" b="0" i="0" dirty="0">
                <a:solidFill>
                  <a:schemeClr val="accent2">
                    <a:lumMod val="75000"/>
                  </a:schemeClr>
                </a:solidFill>
                <a:effectLst/>
                <a:latin typeface="Arial" panose="020B0604020202020204" pitchFamily="34" charset="0"/>
              </a:rPr>
              <a:t>to speak or write in favor of; support or urge by argument; recommend publicly: </a:t>
            </a:r>
            <a:r>
              <a:rPr lang="en-US" sz="2000" b="0" i="1" dirty="0">
                <a:solidFill>
                  <a:schemeClr val="accent2">
                    <a:lumMod val="75000"/>
                  </a:schemeClr>
                </a:solidFill>
                <a:effectLst/>
                <a:latin typeface="Arial" panose="020B0604020202020204" pitchFamily="34" charset="0"/>
              </a:rPr>
              <a:t>He advocated higher salaries for teachers.</a:t>
            </a:r>
            <a:endParaRPr lang="en-US" sz="2000" b="0" i="0" dirty="0">
              <a:solidFill>
                <a:schemeClr val="accent2">
                  <a:lumMod val="75000"/>
                </a:schemeClr>
              </a:solidFill>
              <a:effectLst/>
              <a:latin typeface="Arial" panose="020B0604020202020204" pitchFamily="34" charset="0"/>
            </a:endParaRPr>
          </a:p>
          <a:p>
            <a:pPr algn="ctr"/>
            <a:endParaRPr lang="en-US" sz="2800" dirty="0">
              <a:solidFill>
                <a:srgbClr val="FF0000"/>
              </a:solidFill>
            </a:endParaRPr>
          </a:p>
        </p:txBody>
      </p:sp>
    </p:spTree>
    <p:extLst>
      <p:ext uri="{BB962C8B-B14F-4D97-AF65-F5344CB8AC3E}">
        <p14:creationId xmlns:p14="http://schemas.microsoft.com/office/powerpoint/2010/main" val="1725844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DED-D230-D2FD-42F4-BCA3910A4642}"/>
              </a:ext>
            </a:extLst>
          </p:cNvPr>
          <p:cNvSpPr>
            <a:spLocks noGrp="1"/>
          </p:cNvSpPr>
          <p:nvPr>
            <p:ph type="title"/>
          </p:nvPr>
        </p:nvSpPr>
        <p:spPr/>
        <p:txBody>
          <a:bodyPr>
            <a:normAutofit/>
          </a:bodyPr>
          <a:lstStyle/>
          <a:p>
            <a:r>
              <a:rPr lang="en-US" sz="6000" dirty="0"/>
              <a:t>Margaret Mead</a:t>
            </a:r>
          </a:p>
        </p:txBody>
      </p:sp>
      <p:sp>
        <p:nvSpPr>
          <p:cNvPr id="3" name="Content Placeholder 2">
            <a:extLst>
              <a:ext uri="{FF2B5EF4-FFF2-40B4-BE49-F238E27FC236}">
                <a16:creationId xmlns:a16="http://schemas.microsoft.com/office/drawing/2014/main" id="{721E6DFB-B6F3-460A-9A73-21A7ECF2EBA4}"/>
              </a:ext>
            </a:extLst>
          </p:cNvPr>
          <p:cNvSpPr>
            <a:spLocks noGrp="1"/>
          </p:cNvSpPr>
          <p:nvPr>
            <p:ph idx="1"/>
          </p:nvPr>
        </p:nvSpPr>
        <p:spPr/>
        <p:txBody>
          <a:bodyPr>
            <a:normAutofit/>
          </a:bodyPr>
          <a:lstStyle/>
          <a:p>
            <a:pPr marL="0" indent="0">
              <a:buNone/>
            </a:pPr>
            <a:r>
              <a:rPr lang="en-US" sz="4000" dirty="0">
                <a:solidFill>
                  <a:schemeClr val="tx1"/>
                </a:solidFill>
              </a:rPr>
              <a:t>“Never doubt that a small group of thoughtful, committed citizens can change the world.  Indeed, it is the only thing that ever has.”</a:t>
            </a:r>
          </a:p>
        </p:txBody>
      </p:sp>
    </p:spTree>
    <p:extLst>
      <p:ext uri="{BB962C8B-B14F-4D97-AF65-F5344CB8AC3E}">
        <p14:creationId xmlns:p14="http://schemas.microsoft.com/office/powerpoint/2010/main" val="518030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EF5A-B47C-FE0D-5FFF-D68EFA65AF2A}"/>
              </a:ext>
            </a:extLst>
          </p:cNvPr>
          <p:cNvSpPr>
            <a:spLocks noGrp="1"/>
          </p:cNvSpPr>
          <p:nvPr>
            <p:ph type="title"/>
          </p:nvPr>
        </p:nvSpPr>
        <p:spPr>
          <a:xfrm>
            <a:off x="541532" y="256515"/>
            <a:ext cx="8596668" cy="1320800"/>
          </a:xfrm>
        </p:spPr>
        <p:txBody>
          <a:bodyPr/>
          <a:lstStyle/>
          <a:p>
            <a:r>
              <a:rPr lang="en-US" dirty="0">
                <a:solidFill>
                  <a:schemeClr val="tx1"/>
                </a:solidFill>
              </a:rPr>
              <a:t>Concept for strengthening advocacy</a:t>
            </a:r>
          </a:p>
        </p:txBody>
      </p:sp>
      <p:sp>
        <p:nvSpPr>
          <p:cNvPr id="3" name="Content Placeholder 2">
            <a:extLst>
              <a:ext uri="{FF2B5EF4-FFF2-40B4-BE49-F238E27FC236}">
                <a16:creationId xmlns:a16="http://schemas.microsoft.com/office/drawing/2014/main" id="{5452097A-2B3F-1355-97E7-5D6F98055584}"/>
              </a:ext>
            </a:extLst>
          </p:cNvPr>
          <p:cNvSpPr>
            <a:spLocks noGrp="1"/>
          </p:cNvSpPr>
          <p:nvPr>
            <p:ph sz="half" idx="1"/>
          </p:nvPr>
        </p:nvSpPr>
        <p:spPr>
          <a:xfrm>
            <a:off x="481297" y="1401570"/>
            <a:ext cx="4600837" cy="5304029"/>
          </a:xfrm>
        </p:spPr>
        <p:txBody>
          <a:bodyPr>
            <a:normAutofit fontScale="85000" lnSpcReduction="20000"/>
          </a:bodyPr>
          <a:lstStyle/>
          <a:p>
            <a:r>
              <a:rPr lang="en-US" sz="2600" dirty="0">
                <a:solidFill>
                  <a:schemeClr val="tx1"/>
                </a:solidFill>
              </a:rPr>
              <a:t>AAA staff:</a:t>
            </a:r>
          </a:p>
          <a:p>
            <a:pPr lvl="1"/>
            <a:r>
              <a:rPr lang="en-US" sz="2200" dirty="0">
                <a:solidFill>
                  <a:schemeClr val="tx1"/>
                </a:solidFill>
              </a:rPr>
              <a:t>Identify priority issues affecting older adults / people with disabilities</a:t>
            </a:r>
          </a:p>
          <a:p>
            <a:pPr lvl="1"/>
            <a:r>
              <a:rPr lang="en-US" sz="2200" dirty="0">
                <a:solidFill>
                  <a:schemeClr val="tx1"/>
                </a:solidFill>
              </a:rPr>
              <a:t>Develop education / fact sheet on issue</a:t>
            </a:r>
          </a:p>
          <a:p>
            <a:pPr lvl="1"/>
            <a:r>
              <a:rPr lang="en-US" sz="2200" dirty="0">
                <a:solidFill>
                  <a:schemeClr val="tx1"/>
                </a:solidFill>
              </a:rPr>
              <a:t>Support Agenda development &amp; Bring items to Commission for a position / action</a:t>
            </a:r>
          </a:p>
          <a:p>
            <a:pPr lvl="1"/>
            <a:r>
              <a:rPr lang="en-US" sz="2200" dirty="0">
                <a:solidFill>
                  <a:schemeClr val="tx1"/>
                </a:solidFill>
              </a:rPr>
              <a:t>At Commission request, staff may develop advocacy recommendations</a:t>
            </a:r>
          </a:p>
          <a:p>
            <a:pPr lvl="1"/>
            <a:r>
              <a:rPr lang="en-US" sz="2200" dirty="0">
                <a:solidFill>
                  <a:schemeClr val="tx1"/>
                </a:solidFill>
              </a:rPr>
              <a:t>Consult Commission on funding opportunities and when a provider is severely out of compliance</a:t>
            </a:r>
          </a:p>
          <a:p>
            <a:pPr lvl="1"/>
            <a:r>
              <a:rPr lang="en-US" sz="2200" dirty="0">
                <a:solidFill>
                  <a:schemeClr val="tx1"/>
                </a:solidFill>
              </a:rPr>
              <a:t>Provide training at Commission request</a:t>
            </a:r>
          </a:p>
          <a:p>
            <a:pPr lvl="1"/>
            <a:endParaRPr lang="en-US" sz="2000" dirty="0"/>
          </a:p>
        </p:txBody>
      </p:sp>
      <p:sp>
        <p:nvSpPr>
          <p:cNvPr id="4" name="Content Placeholder 3">
            <a:extLst>
              <a:ext uri="{FF2B5EF4-FFF2-40B4-BE49-F238E27FC236}">
                <a16:creationId xmlns:a16="http://schemas.microsoft.com/office/drawing/2014/main" id="{3674A0F2-D174-3625-6DA6-3B11FB358BC0}"/>
              </a:ext>
            </a:extLst>
          </p:cNvPr>
          <p:cNvSpPr>
            <a:spLocks noGrp="1"/>
          </p:cNvSpPr>
          <p:nvPr>
            <p:ph sz="half" idx="2"/>
          </p:nvPr>
        </p:nvSpPr>
        <p:spPr>
          <a:xfrm>
            <a:off x="5317198" y="1673713"/>
            <a:ext cx="4298473" cy="5122249"/>
          </a:xfrm>
        </p:spPr>
        <p:txBody>
          <a:bodyPr>
            <a:normAutofit fontScale="85000" lnSpcReduction="20000"/>
          </a:bodyPr>
          <a:lstStyle/>
          <a:p>
            <a:r>
              <a:rPr lang="en-US" sz="2600" dirty="0">
                <a:solidFill>
                  <a:schemeClr val="tx1"/>
                </a:solidFill>
              </a:rPr>
              <a:t>Commission Members:</a:t>
            </a:r>
          </a:p>
          <a:p>
            <a:pPr lvl="1"/>
            <a:r>
              <a:rPr lang="en-US" sz="2200" dirty="0">
                <a:solidFill>
                  <a:schemeClr val="tx1"/>
                </a:solidFill>
              </a:rPr>
              <a:t>Identify priority issues affecting older adults / people with disabilities</a:t>
            </a:r>
          </a:p>
          <a:p>
            <a:pPr lvl="2"/>
            <a:r>
              <a:rPr lang="en-US" sz="2100" dirty="0">
                <a:solidFill>
                  <a:schemeClr val="tx1"/>
                </a:solidFill>
              </a:rPr>
              <a:t>By focusing on relevant conversations in their District or the County (i.e., committees, other council, calling a meeting with  stakeholders)</a:t>
            </a:r>
          </a:p>
          <a:p>
            <a:pPr lvl="1"/>
            <a:r>
              <a:rPr lang="en-US" sz="2200" dirty="0">
                <a:solidFill>
                  <a:schemeClr val="tx1"/>
                </a:solidFill>
              </a:rPr>
              <a:t>Request Community Services staff develop education / fact sheet on issue</a:t>
            </a:r>
          </a:p>
          <a:p>
            <a:pPr lvl="1"/>
            <a:r>
              <a:rPr lang="en-US" sz="2200" dirty="0">
                <a:solidFill>
                  <a:schemeClr val="tx1"/>
                </a:solidFill>
              </a:rPr>
              <a:t>Bring items to Commission Meetings for a position statement / action</a:t>
            </a:r>
          </a:p>
          <a:p>
            <a:pPr lvl="1"/>
            <a:r>
              <a:rPr lang="en-US" sz="2200" dirty="0">
                <a:solidFill>
                  <a:schemeClr val="tx1"/>
                </a:solidFill>
              </a:rPr>
              <a:t>Identify “how to advocate”</a:t>
            </a:r>
          </a:p>
          <a:p>
            <a:pPr lvl="1"/>
            <a:endParaRPr lang="en-US" dirty="0"/>
          </a:p>
          <a:p>
            <a:pPr lvl="1"/>
            <a:endParaRPr lang="en-US" dirty="0"/>
          </a:p>
        </p:txBody>
      </p:sp>
      <p:pic>
        <p:nvPicPr>
          <p:cNvPr id="5" name="Picture 4" descr="A cartoon character with arms and legs&#10;&#10;Description automatically generated">
            <a:extLst>
              <a:ext uri="{FF2B5EF4-FFF2-40B4-BE49-F238E27FC236}">
                <a16:creationId xmlns:a16="http://schemas.microsoft.com/office/drawing/2014/main" id="{656DAED2-8062-F593-DE76-AB14C3344128}"/>
              </a:ext>
            </a:extLst>
          </p:cNvPr>
          <p:cNvPicPr>
            <a:picLocks noChangeAspect="1"/>
          </p:cNvPicPr>
          <p:nvPr/>
        </p:nvPicPr>
        <p:blipFill>
          <a:blip r:embed="rId3"/>
          <a:stretch>
            <a:fillRect/>
          </a:stretch>
        </p:blipFill>
        <p:spPr>
          <a:xfrm>
            <a:off x="10326493" y="483088"/>
            <a:ext cx="1323975" cy="1190625"/>
          </a:xfrm>
          <a:prstGeom prst="rect">
            <a:avLst/>
          </a:prstGeom>
        </p:spPr>
      </p:pic>
      <p:sp useBgFill="1">
        <p:nvSpPr>
          <p:cNvPr id="6" name="TextBox 5">
            <a:extLst>
              <a:ext uri="{FF2B5EF4-FFF2-40B4-BE49-F238E27FC236}">
                <a16:creationId xmlns:a16="http://schemas.microsoft.com/office/drawing/2014/main" id="{D9012EDB-CAF2-7780-BD56-03FCC6A714B9}"/>
              </a:ext>
            </a:extLst>
          </p:cNvPr>
          <p:cNvSpPr txBox="1"/>
          <p:nvPr/>
        </p:nvSpPr>
        <p:spPr>
          <a:xfrm>
            <a:off x="10339916" y="1673713"/>
            <a:ext cx="1545616" cy="923330"/>
          </a:xfrm>
          <a:prstGeom prst="rect">
            <a:avLst/>
          </a:prstGeom>
        </p:spPr>
        <p:txBody>
          <a:bodyPr wrap="none" rtlCol="0">
            <a:spAutoFit/>
          </a:bodyPr>
          <a:lstStyle/>
          <a:p>
            <a:r>
              <a:rPr lang="en-US" dirty="0"/>
              <a:t>How Can</a:t>
            </a:r>
          </a:p>
          <a:p>
            <a:r>
              <a:rPr lang="en-US" dirty="0"/>
              <a:t>Staff Support</a:t>
            </a:r>
          </a:p>
          <a:p>
            <a:r>
              <a:rPr lang="en-US" dirty="0"/>
              <a:t>You?</a:t>
            </a:r>
          </a:p>
        </p:txBody>
      </p:sp>
    </p:spTree>
    <p:extLst>
      <p:ext uri="{BB962C8B-B14F-4D97-AF65-F5344CB8AC3E}">
        <p14:creationId xmlns:p14="http://schemas.microsoft.com/office/powerpoint/2010/main" val="2355508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3FB0-0FBA-476A-8252-27AAF7215535}"/>
              </a:ext>
            </a:extLst>
          </p:cNvPr>
          <p:cNvSpPr>
            <a:spLocks noGrp="1"/>
          </p:cNvSpPr>
          <p:nvPr>
            <p:ph type="title"/>
          </p:nvPr>
        </p:nvSpPr>
        <p:spPr>
          <a:xfrm>
            <a:off x="677334" y="247475"/>
            <a:ext cx="8596668" cy="749417"/>
          </a:xfrm>
        </p:spPr>
        <p:txBody>
          <a:bodyPr/>
          <a:lstStyle/>
          <a:p>
            <a:r>
              <a:rPr lang="en-US" dirty="0">
                <a:solidFill>
                  <a:schemeClr val="tx1"/>
                </a:solidFill>
              </a:rPr>
              <a:t>Examples of Advocacy Opportunities</a:t>
            </a:r>
          </a:p>
        </p:txBody>
      </p:sp>
      <p:sp>
        <p:nvSpPr>
          <p:cNvPr id="3" name="Content Placeholder 2">
            <a:extLst>
              <a:ext uri="{FF2B5EF4-FFF2-40B4-BE49-F238E27FC236}">
                <a16:creationId xmlns:a16="http://schemas.microsoft.com/office/drawing/2014/main" id="{4A5097A3-6486-410D-8476-457A01B59314}"/>
              </a:ext>
            </a:extLst>
          </p:cNvPr>
          <p:cNvSpPr>
            <a:spLocks noGrp="1"/>
          </p:cNvSpPr>
          <p:nvPr>
            <p:ph idx="1"/>
          </p:nvPr>
        </p:nvSpPr>
        <p:spPr>
          <a:xfrm>
            <a:off x="677334" y="1073790"/>
            <a:ext cx="10001552" cy="5662569"/>
          </a:xfrm>
        </p:spPr>
        <p:txBody>
          <a:bodyPr>
            <a:normAutofit fontScale="92500" lnSpcReduction="20000"/>
          </a:bodyPr>
          <a:lstStyle/>
          <a:p>
            <a:r>
              <a:rPr lang="en-US" sz="2400" dirty="0">
                <a:solidFill>
                  <a:schemeClr val="tx1"/>
                </a:solidFill>
              </a:rPr>
              <a:t>Board of Supervisors, City Council Meeting Public Comment</a:t>
            </a:r>
          </a:p>
          <a:p>
            <a:r>
              <a:rPr lang="en-US" sz="2400" dirty="0">
                <a:solidFill>
                  <a:schemeClr val="tx1"/>
                </a:solidFill>
              </a:rPr>
              <a:t>Elder Justice Coalition, Mental Health Board (Countywide)</a:t>
            </a:r>
          </a:p>
          <a:p>
            <a:r>
              <a:rPr lang="en-US" sz="2400" dirty="0">
                <a:solidFill>
                  <a:schemeClr val="tx1"/>
                </a:solidFill>
              </a:rPr>
              <a:t>City Council/Planning Commission (District-Level)</a:t>
            </a:r>
          </a:p>
          <a:p>
            <a:r>
              <a:rPr lang="en-US" sz="2400" dirty="0">
                <a:solidFill>
                  <a:schemeClr val="tx1"/>
                </a:solidFill>
              </a:rPr>
              <a:t>Los </a:t>
            </a:r>
            <a:r>
              <a:rPr lang="en-US" sz="2400" dirty="0" err="1">
                <a:solidFill>
                  <a:schemeClr val="tx1"/>
                </a:solidFill>
              </a:rPr>
              <a:t>Cien</a:t>
            </a:r>
            <a:r>
              <a:rPr lang="en-US" sz="2400" dirty="0">
                <a:solidFill>
                  <a:schemeClr val="tx1"/>
                </a:solidFill>
              </a:rPr>
              <a:t>, NAACP, AAPI, Generation Housing, Disaster Planning (Countywide)</a:t>
            </a:r>
          </a:p>
          <a:p>
            <a:r>
              <a:rPr lang="en-US" sz="2400" dirty="0">
                <a:solidFill>
                  <a:schemeClr val="tx1"/>
                </a:solidFill>
              </a:rPr>
              <a:t>Sonoma County Library, </a:t>
            </a:r>
            <a:r>
              <a:rPr lang="en-US" sz="2400" dirty="0" err="1">
                <a:solidFill>
                  <a:schemeClr val="tx1"/>
                </a:solidFill>
              </a:rPr>
              <a:t>Promotores</a:t>
            </a:r>
            <a:r>
              <a:rPr lang="en-US" sz="2400" dirty="0">
                <a:solidFill>
                  <a:schemeClr val="tx1"/>
                </a:solidFill>
              </a:rPr>
              <a:t>, Faith-Based, Education, Sonoma County Indian Health Program (SCIHP)</a:t>
            </a:r>
          </a:p>
          <a:p>
            <a:r>
              <a:rPr lang="en-US" sz="2400" dirty="0">
                <a:solidFill>
                  <a:schemeClr val="tx1"/>
                </a:solidFill>
              </a:rPr>
              <a:t>Transportation Committees such as Sonoma County Transportation Authority - SCTA (City/County)</a:t>
            </a:r>
          </a:p>
          <a:p>
            <a:r>
              <a:rPr lang="en-US" sz="2400" dirty="0">
                <a:solidFill>
                  <a:schemeClr val="tx1"/>
                </a:solidFill>
              </a:rPr>
              <a:t>Letter to the Editor in Local Papers &amp; Press Democrat etc.</a:t>
            </a:r>
          </a:p>
          <a:p>
            <a:r>
              <a:rPr lang="en-US" sz="2400" dirty="0">
                <a:solidFill>
                  <a:schemeClr val="tx1"/>
                </a:solidFill>
              </a:rPr>
              <a:t>Local Senior Advisory Commissions, Mental Health Board, Continuum of Care Board, Senior Center Boards, Section on Aging, Rotary to cross-pollinate between Commission and Local efforts</a:t>
            </a:r>
          </a:p>
          <a:p>
            <a:r>
              <a:rPr lang="en-US" sz="2400" dirty="0">
                <a:solidFill>
                  <a:schemeClr val="tx1"/>
                </a:solidFill>
              </a:rPr>
              <a:t>Participate in funded programs – engage with participants</a:t>
            </a:r>
          </a:p>
          <a:p>
            <a:r>
              <a:rPr lang="en-US" sz="2400" dirty="0">
                <a:solidFill>
                  <a:schemeClr val="tx1"/>
                </a:solidFill>
              </a:rPr>
              <a:t>Grassroots Programs: Establish Ad Hoc in a shared area of interest</a:t>
            </a:r>
          </a:p>
          <a:p>
            <a:pPr lvl="1"/>
            <a:r>
              <a:rPr lang="en-US" sz="2000" dirty="0">
                <a:solidFill>
                  <a:schemeClr val="tx1"/>
                </a:solidFill>
              </a:rPr>
              <a:t>Past Examples: Elder Protection Workgroup, Court Watch, Advance Care Planning, LGBTQIA+</a:t>
            </a:r>
          </a:p>
        </p:txBody>
      </p:sp>
      <p:pic>
        <p:nvPicPr>
          <p:cNvPr id="4" name="Picture 3" descr="A cartoon character with arms and legs&#10;&#10;Description automatically generated">
            <a:extLst>
              <a:ext uri="{FF2B5EF4-FFF2-40B4-BE49-F238E27FC236}">
                <a16:creationId xmlns:a16="http://schemas.microsoft.com/office/drawing/2014/main" id="{498ED6F1-DA4B-13B4-2A4B-5C39D4C0CCAD}"/>
              </a:ext>
            </a:extLst>
          </p:cNvPr>
          <p:cNvPicPr>
            <a:picLocks noChangeAspect="1"/>
          </p:cNvPicPr>
          <p:nvPr/>
        </p:nvPicPr>
        <p:blipFill>
          <a:blip r:embed="rId3"/>
          <a:stretch>
            <a:fillRect/>
          </a:stretch>
        </p:blipFill>
        <p:spPr>
          <a:xfrm>
            <a:off x="10113899" y="401579"/>
            <a:ext cx="1323975" cy="1190625"/>
          </a:xfrm>
          <a:prstGeom prst="rect">
            <a:avLst/>
          </a:prstGeom>
        </p:spPr>
      </p:pic>
      <p:sp useBgFill="1">
        <p:nvSpPr>
          <p:cNvPr id="5" name="TextBox 4">
            <a:extLst>
              <a:ext uri="{FF2B5EF4-FFF2-40B4-BE49-F238E27FC236}">
                <a16:creationId xmlns:a16="http://schemas.microsoft.com/office/drawing/2014/main" id="{5A8CC0D5-ED9C-F7E8-1DBC-054B9E839F90}"/>
              </a:ext>
            </a:extLst>
          </p:cNvPr>
          <p:cNvSpPr txBox="1"/>
          <p:nvPr/>
        </p:nvSpPr>
        <p:spPr>
          <a:xfrm>
            <a:off x="10113899" y="1592204"/>
            <a:ext cx="1875835" cy="646331"/>
          </a:xfrm>
          <a:prstGeom prst="rect">
            <a:avLst/>
          </a:prstGeom>
        </p:spPr>
        <p:txBody>
          <a:bodyPr wrap="none" rtlCol="0">
            <a:spAutoFit/>
          </a:bodyPr>
          <a:lstStyle/>
          <a:p>
            <a:r>
              <a:rPr lang="en-US" dirty="0"/>
              <a:t>How Do You</a:t>
            </a:r>
          </a:p>
          <a:p>
            <a:r>
              <a:rPr lang="en-US" dirty="0"/>
              <a:t>Want to Engage?</a:t>
            </a:r>
          </a:p>
        </p:txBody>
      </p:sp>
    </p:spTree>
    <p:extLst>
      <p:ext uri="{BB962C8B-B14F-4D97-AF65-F5344CB8AC3E}">
        <p14:creationId xmlns:p14="http://schemas.microsoft.com/office/powerpoint/2010/main" val="2575974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1E1F-DD8D-4E5F-90D6-EF3C6D96C41C}"/>
              </a:ext>
            </a:extLst>
          </p:cNvPr>
          <p:cNvSpPr>
            <a:spLocks noGrp="1"/>
          </p:cNvSpPr>
          <p:nvPr>
            <p:ph type="ctrTitle"/>
          </p:nvPr>
        </p:nvSpPr>
        <p:spPr>
          <a:xfrm>
            <a:off x="961783" y="2404531"/>
            <a:ext cx="7766936" cy="1646302"/>
          </a:xfrm>
        </p:spPr>
        <p:txBody>
          <a:bodyPr>
            <a:normAutofit fontScale="90000"/>
          </a:bodyPr>
          <a:lstStyle/>
          <a:p>
            <a:pPr algn="ctr"/>
            <a:br>
              <a:rPr lang="en-US" dirty="0">
                <a:solidFill>
                  <a:schemeClr val="tx1"/>
                </a:solidFill>
              </a:rPr>
            </a:br>
            <a:r>
              <a:rPr lang="en-US" dirty="0">
                <a:solidFill>
                  <a:schemeClr val="tx1"/>
                </a:solidFill>
              </a:rPr>
              <a:t>Thank you!</a:t>
            </a:r>
            <a:br>
              <a:rPr lang="en-US" dirty="0">
                <a:solidFill>
                  <a:schemeClr val="tx1"/>
                </a:solidFill>
              </a:rPr>
            </a:br>
            <a:br>
              <a:rPr lang="en-US" dirty="0">
                <a:solidFill>
                  <a:schemeClr val="tx1"/>
                </a:solidFill>
              </a:rPr>
            </a:br>
            <a:r>
              <a:rPr lang="en-US" dirty="0">
                <a:solidFill>
                  <a:schemeClr val="tx1"/>
                </a:solidFill>
              </a:rPr>
              <a:t>Questions?</a:t>
            </a:r>
          </a:p>
        </p:txBody>
      </p:sp>
    </p:spTree>
    <p:extLst>
      <p:ext uri="{BB962C8B-B14F-4D97-AF65-F5344CB8AC3E}">
        <p14:creationId xmlns:p14="http://schemas.microsoft.com/office/powerpoint/2010/main" val="39774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2717-EA26-4EC4-9110-494BAFB5326C}"/>
              </a:ext>
            </a:extLst>
          </p:cNvPr>
          <p:cNvSpPr>
            <a:spLocks noGrp="1"/>
          </p:cNvSpPr>
          <p:nvPr>
            <p:ph type="title"/>
          </p:nvPr>
        </p:nvSpPr>
        <p:spPr/>
        <p:txBody>
          <a:bodyPr>
            <a:normAutofit/>
          </a:bodyPr>
          <a:lstStyle/>
          <a:p>
            <a:r>
              <a:rPr lang="en-US" sz="4800" dirty="0">
                <a:solidFill>
                  <a:schemeClr val="tx1"/>
                </a:solidFill>
              </a:rPr>
              <a:t>Agenda</a:t>
            </a:r>
          </a:p>
        </p:txBody>
      </p:sp>
      <p:sp>
        <p:nvSpPr>
          <p:cNvPr id="3" name="Content Placeholder 2">
            <a:extLst>
              <a:ext uri="{FF2B5EF4-FFF2-40B4-BE49-F238E27FC236}">
                <a16:creationId xmlns:a16="http://schemas.microsoft.com/office/drawing/2014/main" id="{0855E9D9-6FE2-4B2E-B222-B27E3E20EC35}"/>
              </a:ext>
            </a:extLst>
          </p:cNvPr>
          <p:cNvSpPr>
            <a:spLocks noGrp="1"/>
          </p:cNvSpPr>
          <p:nvPr>
            <p:ph idx="1"/>
          </p:nvPr>
        </p:nvSpPr>
        <p:spPr>
          <a:xfrm>
            <a:off x="677334" y="1584961"/>
            <a:ext cx="8596668" cy="5042262"/>
          </a:xfrm>
        </p:spPr>
        <p:txBody>
          <a:bodyPr>
            <a:normAutofit/>
          </a:bodyPr>
          <a:lstStyle/>
          <a:p>
            <a:r>
              <a:rPr lang="en-US" sz="3200" dirty="0">
                <a:solidFill>
                  <a:schemeClr val="tx1"/>
                </a:solidFill>
              </a:rPr>
              <a:t>Overview</a:t>
            </a:r>
          </a:p>
          <a:p>
            <a:pPr lvl="1"/>
            <a:r>
              <a:rPr lang="en-US" sz="3000" dirty="0">
                <a:solidFill>
                  <a:schemeClr val="tx1"/>
                </a:solidFill>
              </a:rPr>
              <a:t>Aging &amp; Disability Network, Service Network</a:t>
            </a:r>
          </a:p>
          <a:p>
            <a:pPr lvl="1"/>
            <a:r>
              <a:rPr lang="en-US" sz="3000" dirty="0">
                <a:solidFill>
                  <a:schemeClr val="tx1"/>
                </a:solidFill>
              </a:rPr>
              <a:t>Sonoma County Demographics</a:t>
            </a:r>
          </a:p>
          <a:p>
            <a:pPr lvl="1"/>
            <a:r>
              <a:rPr lang="en-US" sz="3000" dirty="0">
                <a:solidFill>
                  <a:schemeClr val="tx1"/>
                </a:solidFill>
              </a:rPr>
              <a:t>Area Plan Needs Assessment</a:t>
            </a:r>
          </a:p>
          <a:p>
            <a:pPr lvl="1"/>
            <a:r>
              <a:rPr lang="en-US" sz="3000" dirty="0">
                <a:solidFill>
                  <a:schemeClr val="tx1"/>
                </a:solidFill>
              </a:rPr>
              <a:t>Human Services Department: Adult &amp; Aging Division and the Area Agency on Aging</a:t>
            </a:r>
          </a:p>
          <a:p>
            <a:pPr lvl="1"/>
            <a:r>
              <a:rPr lang="en-US" sz="3000" dirty="0">
                <a:solidFill>
                  <a:schemeClr val="tx1"/>
                </a:solidFill>
              </a:rPr>
              <a:t>Area Agency on Aging Advisory Council soon to be renamed the Sonoma County Aging &amp; Disability Commission</a:t>
            </a:r>
          </a:p>
          <a:p>
            <a:pPr lvl="1"/>
            <a:endParaRPr lang="en-US" sz="3000" dirty="0">
              <a:solidFill>
                <a:schemeClr val="tx1"/>
              </a:solidFill>
            </a:endParaRPr>
          </a:p>
        </p:txBody>
      </p:sp>
      <p:pic>
        <p:nvPicPr>
          <p:cNvPr id="4" name="Picture 3" descr="A cartoon character with arms and legs&#10;&#10;Description automatically generated">
            <a:extLst>
              <a:ext uri="{FF2B5EF4-FFF2-40B4-BE49-F238E27FC236}">
                <a16:creationId xmlns:a16="http://schemas.microsoft.com/office/drawing/2014/main" id="{FE619DE4-D5D4-49B3-1690-CAC47EF3D0B4}"/>
              </a:ext>
            </a:extLst>
          </p:cNvPr>
          <p:cNvPicPr>
            <a:picLocks noChangeAspect="1"/>
          </p:cNvPicPr>
          <p:nvPr/>
        </p:nvPicPr>
        <p:blipFill>
          <a:blip r:embed="rId3"/>
          <a:stretch>
            <a:fillRect/>
          </a:stretch>
        </p:blipFill>
        <p:spPr>
          <a:xfrm>
            <a:off x="4483398" y="609600"/>
            <a:ext cx="1323975" cy="1190625"/>
          </a:xfrm>
          <a:prstGeom prst="rect">
            <a:avLst/>
          </a:prstGeom>
        </p:spPr>
      </p:pic>
      <p:sp>
        <p:nvSpPr>
          <p:cNvPr id="5" name="Arrow: Right 4">
            <a:extLst>
              <a:ext uri="{FF2B5EF4-FFF2-40B4-BE49-F238E27FC236}">
                <a16:creationId xmlns:a16="http://schemas.microsoft.com/office/drawing/2014/main" id="{226F4708-E23B-A6A4-7EA5-DF9B29B03FD1}"/>
              </a:ext>
            </a:extLst>
          </p:cNvPr>
          <p:cNvSpPr/>
          <p:nvPr/>
        </p:nvSpPr>
        <p:spPr>
          <a:xfrm>
            <a:off x="5992947" y="1152855"/>
            <a:ext cx="1032542" cy="31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TextBox 5">
            <a:extLst>
              <a:ext uri="{FF2B5EF4-FFF2-40B4-BE49-F238E27FC236}">
                <a16:creationId xmlns:a16="http://schemas.microsoft.com/office/drawing/2014/main" id="{D3B53C96-C9C2-85E5-6985-BD27A120D01D}"/>
              </a:ext>
            </a:extLst>
          </p:cNvPr>
          <p:cNvSpPr txBox="1"/>
          <p:nvPr/>
        </p:nvSpPr>
        <p:spPr>
          <a:xfrm>
            <a:off x="7200589" y="938630"/>
            <a:ext cx="2531462" cy="646331"/>
          </a:xfrm>
          <a:prstGeom prst="rect">
            <a:avLst/>
          </a:prstGeom>
        </p:spPr>
        <p:txBody>
          <a:bodyPr wrap="none" rtlCol="0">
            <a:spAutoFit/>
          </a:bodyPr>
          <a:lstStyle/>
          <a:p>
            <a:r>
              <a:rPr lang="en-US" dirty="0"/>
              <a:t>Where You Fit In</a:t>
            </a:r>
          </a:p>
          <a:p>
            <a:r>
              <a:rPr lang="en-US" dirty="0"/>
              <a:t>Opportunities to Learn</a:t>
            </a:r>
          </a:p>
        </p:txBody>
      </p:sp>
    </p:spTree>
    <p:extLst>
      <p:ext uri="{BB962C8B-B14F-4D97-AF65-F5344CB8AC3E}">
        <p14:creationId xmlns:p14="http://schemas.microsoft.com/office/powerpoint/2010/main" val="185113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A00C-4023-8555-52BF-3E9F171FB8A1}"/>
              </a:ext>
            </a:extLst>
          </p:cNvPr>
          <p:cNvSpPr>
            <a:spLocks noGrp="1"/>
          </p:cNvSpPr>
          <p:nvPr>
            <p:ph type="title"/>
          </p:nvPr>
        </p:nvSpPr>
        <p:spPr>
          <a:xfrm>
            <a:off x="406746" y="394996"/>
            <a:ext cx="2373776" cy="1320800"/>
          </a:xfrm>
        </p:spPr>
        <p:txBody>
          <a:bodyPr>
            <a:normAutofit fontScale="90000"/>
          </a:bodyPr>
          <a:lstStyle/>
          <a:p>
            <a:r>
              <a:rPr lang="en-US" dirty="0"/>
              <a:t>Aging &amp; Disability Network – High Level</a:t>
            </a:r>
          </a:p>
        </p:txBody>
      </p:sp>
      <p:pic>
        <p:nvPicPr>
          <p:cNvPr id="5" name="Picture 4" descr="A cartoon character with arms and legs&#10;&#10;Description automatically generated">
            <a:extLst>
              <a:ext uri="{FF2B5EF4-FFF2-40B4-BE49-F238E27FC236}">
                <a16:creationId xmlns:a16="http://schemas.microsoft.com/office/drawing/2014/main" id="{581509C9-FD7C-9736-DB35-17E2A2396A14}"/>
              </a:ext>
            </a:extLst>
          </p:cNvPr>
          <p:cNvPicPr>
            <a:picLocks noChangeAspect="1"/>
          </p:cNvPicPr>
          <p:nvPr/>
        </p:nvPicPr>
        <p:blipFill>
          <a:blip r:embed="rId2"/>
          <a:stretch>
            <a:fillRect/>
          </a:stretch>
        </p:blipFill>
        <p:spPr>
          <a:xfrm>
            <a:off x="269659" y="5432032"/>
            <a:ext cx="1323975" cy="1190625"/>
          </a:xfrm>
          <a:prstGeom prst="rect">
            <a:avLst/>
          </a:prstGeom>
        </p:spPr>
      </p:pic>
      <p:sp>
        <p:nvSpPr>
          <p:cNvPr id="6" name="Arrow: Right 5">
            <a:extLst>
              <a:ext uri="{FF2B5EF4-FFF2-40B4-BE49-F238E27FC236}">
                <a16:creationId xmlns:a16="http://schemas.microsoft.com/office/drawing/2014/main" id="{D1AA6EFB-16CB-4697-F6F6-819471906623}"/>
              </a:ext>
            </a:extLst>
          </p:cNvPr>
          <p:cNvSpPr/>
          <p:nvPr/>
        </p:nvSpPr>
        <p:spPr>
          <a:xfrm>
            <a:off x="1746425" y="6027344"/>
            <a:ext cx="1032542" cy="31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text on a black background&#10;&#10;Description automatically generated with medium confidence">
            <a:extLst>
              <a:ext uri="{FF2B5EF4-FFF2-40B4-BE49-F238E27FC236}">
                <a16:creationId xmlns:a16="http://schemas.microsoft.com/office/drawing/2014/main" id="{E05D6406-14CF-BF9C-78A1-9183C9E94A15}"/>
              </a:ext>
            </a:extLst>
          </p:cNvPr>
          <p:cNvPicPr>
            <a:picLocks noChangeAspect="1"/>
          </p:cNvPicPr>
          <p:nvPr/>
        </p:nvPicPr>
        <p:blipFill>
          <a:blip r:embed="rId3"/>
          <a:stretch>
            <a:fillRect/>
          </a:stretch>
        </p:blipFill>
        <p:spPr>
          <a:xfrm>
            <a:off x="2998347" y="100531"/>
            <a:ext cx="6522126" cy="6522126"/>
          </a:xfrm>
          <a:prstGeom prst="rect">
            <a:avLst/>
          </a:prstGeom>
        </p:spPr>
      </p:pic>
      <p:sp>
        <p:nvSpPr>
          <p:cNvPr id="4" name="TextBox 3">
            <a:extLst>
              <a:ext uri="{FF2B5EF4-FFF2-40B4-BE49-F238E27FC236}">
                <a16:creationId xmlns:a16="http://schemas.microsoft.com/office/drawing/2014/main" id="{AA26BEE7-3AA0-7CFD-695C-6A4A87547A0A}"/>
              </a:ext>
            </a:extLst>
          </p:cNvPr>
          <p:cNvSpPr txBox="1"/>
          <p:nvPr/>
        </p:nvSpPr>
        <p:spPr>
          <a:xfrm>
            <a:off x="406746" y="2837392"/>
            <a:ext cx="2481309" cy="923330"/>
          </a:xfrm>
          <a:prstGeom prst="rect">
            <a:avLst/>
          </a:prstGeom>
          <a:noFill/>
        </p:spPr>
        <p:txBody>
          <a:bodyPr wrap="square" rtlCol="0">
            <a:spAutoFit/>
          </a:bodyPr>
          <a:lstStyle/>
          <a:p>
            <a:r>
              <a:rPr lang="en-US" dirty="0"/>
              <a:t>California Commission on Aging</a:t>
            </a:r>
          </a:p>
          <a:p>
            <a:r>
              <a:rPr lang="en-US" dirty="0">
                <a:hlinkClick r:id="rId4"/>
              </a:rPr>
              <a:t>https://ccoa.ca.gov/</a:t>
            </a:r>
            <a:r>
              <a:rPr lang="en-US" dirty="0"/>
              <a:t> </a:t>
            </a:r>
          </a:p>
        </p:txBody>
      </p:sp>
      <p:sp>
        <p:nvSpPr>
          <p:cNvPr id="8" name="TextBox 7">
            <a:extLst>
              <a:ext uri="{FF2B5EF4-FFF2-40B4-BE49-F238E27FC236}">
                <a16:creationId xmlns:a16="http://schemas.microsoft.com/office/drawing/2014/main" id="{71A85AAA-26A8-FA1F-8F82-12310C424493}"/>
              </a:ext>
            </a:extLst>
          </p:cNvPr>
          <p:cNvSpPr txBox="1"/>
          <p:nvPr/>
        </p:nvSpPr>
        <p:spPr>
          <a:xfrm>
            <a:off x="406746" y="3950046"/>
            <a:ext cx="2933983" cy="923330"/>
          </a:xfrm>
          <a:prstGeom prst="rect">
            <a:avLst/>
          </a:prstGeom>
          <a:noFill/>
        </p:spPr>
        <p:txBody>
          <a:bodyPr wrap="square" rtlCol="0">
            <a:spAutoFit/>
          </a:bodyPr>
          <a:lstStyle/>
          <a:p>
            <a:r>
              <a:rPr lang="en-US" dirty="0"/>
              <a:t>Triple-A Council of California </a:t>
            </a:r>
            <a:r>
              <a:rPr lang="en-US" dirty="0">
                <a:hlinkClick r:id="rId5"/>
              </a:rPr>
              <a:t>https://tacc.ccoa.ca.gov/</a:t>
            </a:r>
            <a:r>
              <a:rPr lang="en-US" dirty="0"/>
              <a:t> </a:t>
            </a:r>
          </a:p>
        </p:txBody>
      </p:sp>
      <p:sp>
        <p:nvSpPr>
          <p:cNvPr id="9" name="Arrow: Right 8">
            <a:extLst>
              <a:ext uri="{FF2B5EF4-FFF2-40B4-BE49-F238E27FC236}">
                <a16:creationId xmlns:a16="http://schemas.microsoft.com/office/drawing/2014/main" id="{26051B93-A4B9-2A38-AF0B-CC6197219E26}"/>
              </a:ext>
            </a:extLst>
          </p:cNvPr>
          <p:cNvSpPr/>
          <p:nvPr/>
        </p:nvSpPr>
        <p:spPr>
          <a:xfrm rot="16200000">
            <a:off x="632658" y="5107887"/>
            <a:ext cx="597976" cy="31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24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9E78-CC82-1535-042B-8E3F00583C74}"/>
              </a:ext>
            </a:extLst>
          </p:cNvPr>
          <p:cNvSpPr>
            <a:spLocks noGrp="1"/>
          </p:cNvSpPr>
          <p:nvPr>
            <p:ph type="title"/>
          </p:nvPr>
        </p:nvSpPr>
        <p:spPr>
          <a:xfrm>
            <a:off x="444069" y="478972"/>
            <a:ext cx="2373775" cy="1320800"/>
          </a:xfrm>
        </p:spPr>
        <p:txBody>
          <a:bodyPr>
            <a:normAutofit/>
          </a:bodyPr>
          <a:lstStyle/>
          <a:p>
            <a:r>
              <a:rPr lang="en-US" dirty="0"/>
              <a:t>Service </a:t>
            </a:r>
            <a:br>
              <a:rPr lang="en-US" dirty="0"/>
            </a:br>
            <a:r>
              <a:rPr lang="en-US" dirty="0"/>
              <a:t>Network</a:t>
            </a:r>
          </a:p>
        </p:txBody>
      </p:sp>
      <p:pic>
        <p:nvPicPr>
          <p:cNvPr id="1025" name="Picture 1">
            <a:extLst>
              <a:ext uri="{FF2B5EF4-FFF2-40B4-BE49-F238E27FC236}">
                <a16:creationId xmlns:a16="http://schemas.microsoft.com/office/drawing/2014/main" id="{4960BFE5-1B4C-D902-0389-E0023EEC2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44" y="69979"/>
            <a:ext cx="6718041" cy="67180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character with arms and legs&#10;&#10;Description automatically generated">
            <a:extLst>
              <a:ext uri="{FF2B5EF4-FFF2-40B4-BE49-F238E27FC236}">
                <a16:creationId xmlns:a16="http://schemas.microsoft.com/office/drawing/2014/main" id="{CD0AEBFA-88FB-644D-7C8A-E6B05EF478B8}"/>
              </a:ext>
            </a:extLst>
          </p:cNvPr>
          <p:cNvPicPr>
            <a:picLocks noChangeAspect="1"/>
          </p:cNvPicPr>
          <p:nvPr/>
        </p:nvPicPr>
        <p:blipFill>
          <a:blip r:embed="rId3"/>
          <a:stretch>
            <a:fillRect/>
          </a:stretch>
        </p:blipFill>
        <p:spPr>
          <a:xfrm>
            <a:off x="2727025" y="4608166"/>
            <a:ext cx="1323975" cy="1190625"/>
          </a:xfrm>
          <a:prstGeom prst="rect">
            <a:avLst/>
          </a:prstGeom>
        </p:spPr>
      </p:pic>
      <p:sp>
        <p:nvSpPr>
          <p:cNvPr id="4" name="Arrow: Right 3">
            <a:extLst>
              <a:ext uri="{FF2B5EF4-FFF2-40B4-BE49-F238E27FC236}">
                <a16:creationId xmlns:a16="http://schemas.microsoft.com/office/drawing/2014/main" id="{FA0453F4-5311-DEC1-2FC3-69B6AE14E469}"/>
              </a:ext>
            </a:extLst>
          </p:cNvPr>
          <p:cNvSpPr/>
          <p:nvPr/>
        </p:nvSpPr>
        <p:spPr>
          <a:xfrm>
            <a:off x="4236574" y="5151421"/>
            <a:ext cx="1032542" cy="31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2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character with arms and legs&#10;&#10;Description automatically generated">
            <a:extLst>
              <a:ext uri="{FF2B5EF4-FFF2-40B4-BE49-F238E27FC236}">
                <a16:creationId xmlns:a16="http://schemas.microsoft.com/office/drawing/2014/main" id="{CD0AEBFA-88FB-644D-7C8A-E6B05EF478B8}"/>
              </a:ext>
            </a:extLst>
          </p:cNvPr>
          <p:cNvPicPr>
            <a:picLocks noChangeAspect="1"/>
          </p:cNvPicPr>
          <p:nvPr/>
        </p:nvPicPr>
        <p:blipFill>
          <a:blip r:embed="rId2"/>
          <a:stretch>
            <a:fillRect/>
          </a:stretch>
        </p:blipFill>
        <p:spPr>
          <a:xfrm>
            <a:off x="2727025" y="4608166"/>
            <a:ext cx="1323975" cy="1190625"/>
          </a:xfrm>
          <a:prstGeom prst="rect">
            <a:avLst/>
          </a:prstGeom>
        </p:spPr>
      </p:pic>
      <p:sp>
        <p:nvSpPr>
          <p:cNvPr id="4" name="Arrow: Right 3">
            <a:extLst>
              <a:ext uri="{FF2B5EF4-FFF2-40B4-BE49-F238E27FC236}">
                <a16:creationId xmlns:a16="http://schemas.microsoft.com/office/drawing/2014/main" id="{FA0453F4-5311-DEC1-2FC3-69B6AE14E469}"/>
              </a:ext>
            </a:extLst>
          </p:cNvPr>
          <p:cNvSpPr/>
          <p:nvPr/>
        </p:nvSpPr>
        <p:spPr>
          <a:xfrm>
            <a:off x="4236574" y="5151421"/>
            <a:ext cx="1032542" cy="31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174557-CA78-1A2F-DBF8-3775F690C34F}"/>
              </a:ext>
            </a:extLst>
          </p:cNvPr>
          <p:cNvSpPr txBox="1"/>
          <p:nvPr/>
        </p:nvSpPr>
        <p:spPr>
          <a:xfrm>
            <a:off x="1611086" y="1459626"/>
            <a:ext cx="6481518" cy="923330"/>
          </a:xfrm>
          <a:prstGeom prst="rect">
            <a:avLst/>
          </a:prstGeom>
          <a:noFill/>
        </p:spPr>
        <p:txBody>
          <a:bodyPr wrap="none" rtlCol="0">
            <a:spAutoFit/>
          </a:bodyPr>
          <a:lstStyle/>
          <a:p>
            <a:r>
              <a:rPr lang="en-US" sz="5400" dirty="0"/>
              <a:t>2024-2028 Area Plan</a:t>
            </a:r>
          </a:p>
        </p:txBody>
      </p:sp>
      <p:sp>
        <p:nvSpPr>
          <p:cNvPr id="8" name="TextBox 7">
            <a:extLst>
              <a:ext uri="{FF2B5EF4-FFF2-40B4-BE49-F238E27FC236}">
                <a16:creationId xmlns:a16="http://schemas.microsoft.com/office/drawing/2014/main" id="{5361B63F-95C8-44B3-0593-FF4A80195FC3}"/>
              </a:ext>
            </a:extLst>
          </p:cNvPr>
          <p:cNvSpPr txBox="1"/>
          <p:nvPr/>
        </p:nvSpPr>
        <p:spPr>
          <a:xfrm>
            <a:off x="5404248" y="5079024"/>
            <a:ext cx="4060727" cy="461665"/>
          </a:xfrm>
          <a:prstGeom prst="rect">
            <a:avLst/>
          </a:prstGeom>
          <a:noFill/>
        </p:spPr>
        <p:txBody>
          <a:bodyPr wrap="none" rtlCol="0">
            <a:spAutoFit/>
          </a:bodyPr>
          <a:lstStyle/>
          <a:p>
            <a:r>
              <a:rPr lang="en-US" sz="2400" dirty="0"/>
              <a:t>Read, Absorb, Ask Questions</a:t>
            </a:r>
          </a:p>
        </p:txBody>
      </p:sp>
      <p:sp>
        <p:nvSpPr>
          <p:cNvPr id="9" name="TextBox 8">
            <a:extLst>
              <a:ext uri="{FF2B5EF4-FFF2-40B4-BE49-F238E27FC236}">
                <a16:creationId xmlns:a16="http://schemas.microsoft.com/office/drawing/2014/main" id="{54A958C7-F6B5-2CE1-1232-C75A404A0319}"/>
              </a:ext>
            </a:extLst>
          </p:cNvPr>
          <p:cNvSpPr txBox="1"/>
          <p:nvPr/>
        </p:nvSpPr>
        <p:spPr>
          <a:xfrm>
            <a:off x="1611086" y="2494462"/>
            <a:ext cx="6644768" cy="1200329"/>
          </a:xfrm>
          <a:prstGeom prst="rect">
            <a:avLst/>
          </a:prstGeom>
          <a:noFill/>
        </p:spPr>
        <p:txBody>
          <a:bodyPr wrap="none" rtlCol="0">
            <a:spAutoFit/>
          </a:bodyPr>
          <a:lstStyle/>
          <a:p>
            <a:r>
              <a:rPr lang="en-US" dirty="0"/>
              <a:t>Being approved by the Board of Supervisors on April 30</a:t>
            </a:r>
            <a:r>
              <a:rPr lang="en-US" baseline="30000" dirty="0"/>
              <a:t>th</a:t>
            </a:r>
            <a:r>
              <a:rPr lang="en-US" dirty="0"/>
              <a:t>.</a:t>
            </a:r>
          </a:p>
          <a:p>
            <a:r>
              <a:rPr lang="en-US" dirty="0"/>
              <a:t>Available to access on the </a:t>
            </a:r>
            <a:r>
              <a:rPr lang="en-US" dirty="0">
                <a:hlinkClick r:id="rId3"/>
              </a:rPr>
              <a:t>Advisory Council Landing Page</a:t>
            </a:r>
            <a:endParaRPr lang="en-US" dirty="0"/>
          </a:p>
          <a:p>
            <a:r>
              <a:rPr lang="en-US" dirty="0"/>
              <a:t>This link will be updated once the Commission is renamed and</a:t>
            </a:r>
          </a:p>
          <a:p>
            <a:r>
              <a:rPr lang="en-US" dirty="0"/>
              <a:t>webpage is updated.</a:t>
            </a:r>
          </a:p>
        </p:txBody>
      </p:sp>
    </p:spTree>
    <p:extLst>
      <p:ext uri="{BB962C8B-B14F-4D97-AF65-F5344CB8AC3E}">
        <p14:creationId xmlns:p14="http://schemas.microsoft.com/office/powerpoint/2010/main" val="131843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C099-696A-4AF5-9559-572AF9E3A2F0}"/>
              </a:ext>
            </a:extLst>
          </p:cNvPr>
          <p:cNvSpPr>
            <a:spLocks noGrp="1"/>
          </p:cNvSpPr>
          <p:nvPr>
            <p:ph type="ctrTitle"/>
          </p:nvPr>
        </p:nvSpPr>
        <p:spPr>
          <a:xfrm>
            <a:off x="1069848" y="1298448"/>
            <a:ext cx="7315200" cy="2600452"/>
          </a:xfrm>
        </p:spPr>
        <p:txBody>
          <a:bodyPr>
            <a:normAutofit/>
          </a:bodyPr>
          <a:lstStyle/>
          <a:p>
            <a:pPr algn="ctr"/>
            <a:r>
              <a:rPr lang="en-US" b="1" dirty="0">
                <a:solidFill>
                  <a:schemeClr val="tx1"/>
                </a:solidFill>
              </a:rPr>
              <a:t>Sonoma County Demographics</a:t>
            </a:r>
          </a:p>
        </p:txBody>
      </p:sp>
      <p:sp>
        <p:nvSpPr>
          <p:cNvPr id="5" name="Subtitle 4">
            <a:extLst>
              <a:ext uri="{FF2B5EF4-FFF2-40B4-BE49-F238E27FC236}">
                <a16:creationId xmlns:a16="http://schemas.microsoft.com/office/drawing/2014/main" id="{C2A3CDFF-7118-617D-8561-E472B9795BA0}"/>
              </a:ext>
            </a:extLst>
          </p:cNvPr>
          <p:cNvSpPr>
            <a:spLocks noGrp="1"/>
          </p:cNvSpPr>
          <p:nvPr>
            <p:ph type="subTitle" idx="1"/>
          </p:nvPr>
        </p:nvSpPr>
        <p:spPr/>
        <p:txBody>
          <a:bodyPr/>
          <a:lstStyle/>
          <a:p>
            <a:r>
              <a:rPr lang="en-US" dirty="0"/>
              <a:t>Amplify!</a:t>
            </a:r>
          </a:p>
        </p:txBody>
      </p:sp>
      <p:pic>
        <p:nvPicPr>
          <p:cNvPr id="3" name="Picture 2" descr="A cartoon character with arms and legs&#10;&#10;Description automatically generated">
            <a:extLst>
              <a:ext uri="{FF2B5EF4-FFF2-40B4-BE49-F238E27FC236}">
                <a16:creationId xmlns:a16="http://schemas.microsoft.com/office/drawing/2014/main" id="{9F8AD9E0-3DFF-7AEB-DC97-924C20134F21}"/>
              </a:ext>
            </a:extLst>
          </p:cNvPr>
          <p:cNvPicPr>
            <a:picLocks noChangeAspect="1"/>
          </p:cNvPicPr>
          <p:nvPr/>
        </p:nvPicPr>
        <p:blipFill>
          <a:blip r:embed="rId3"/>
          <a:stretch>
            <a:fillRect/>
          </a:stretch>
        </p:blipFill>
        <p:spPr>
          <a:xfrm>
            <a:off x="6855516" y="4003969"/>
            <a:ext cx="1323975" cy="1190625"/>
          </a:xfrm>
          <a:prstGeom prst="rect">
            <a:avLst/>
          </a:prstGeom>
        </p:spPr>
      </p:pic>
    </p:spTree>
    <p:extLst>
      <p:ext uri="{BB962C8B-B14F-4D97-AF65-F5344CB8AC3E}">
        <p14:creationId xmlns:p14="http://schemas.microsoft.com/office/powerpoint/2010/main" val="125259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7E1B-57AE-4F4E-8004-A1F5309E345B}"/>
              </a:ext>
            </a:extLst>
          </p:cNvPr>
          <p:cNvSpPr>
            <a:spLocks noGrp="1"/>
          </p:cNvSpPr>
          <p:nvPr>
            <p:ph type="title"/>
          </p:nvPr>
        </p:nvSpPr>
        <p:spPr/>
        <p:txBody>
          <a:bodyPr>
            <a:normAutofit/>
          </a:bodyPr>
          <a:lstStyle/>
          <a:p>
            <a:r>
              <a:rPr lang="en-US" sz="4000" dirty="0">
                <a:solidFill>
                  <a:schemeClr val="tx1"/>
                </a:solidFill>
              </a:rPr>
              <a:t># OLDER ADULTS &amp; PROJECTED</a:t>
            </a:r>
          </a:p>
        </p:txBody>
      </p:sp>
      <p:sp>
        <p:nvSpPr>
          <p:cNvPr id="3" name="Text Placeholder 2">
            <a:extLst>
              <a:ext uri="{FF2B5EF4-FFF2-40B4-BE49-F238E27FC236}">
                <a16:creationId xmlns:a16="http://schemas.microsoft.com/office/drawing/2014/main" id="{ED56CD43-C8A7-43CE-BE34-7A76A48AA287}"/>
              </a:ext>
            </a:extLst>
          </p:cNvPr>
          <p:cNvSpPr>
            <a:spLocks noGrp="1"/>
          </p:cNvSpPr>
          <p:nvPr>
            <p:ph type="body" idx="1"/>
          </p:nvPr>
        </p:nvSpPr>
        <p:spPr>
          <a:xfrm>
            <a:off x="749259" y="1730506"/>
            <a:ext cx="4185623" cy="576262"/>
          </a:xfrm>
        </p:spPr>
        <p:txBody>
          <a:bodyPr/>
          <a:lstStyle/>
          <a:p>
            <a:r>
              <a:rPr lang="en-US" sz="2800" b="1" dirty="0">
                <a:solidFill>
                  <a:schemeClr val="tx1"/>
                </a:solidFill>
              </a:rPr>
              <a:t>CURRENT</a:t>
            </a:r>
          </a:p>
        </p:txBody>
      </p:sp>
      <p:sp>
        <p:nvSpPr>
          <p:cNvPr id="4" name="Content Placeholder 3">
            <a:extLst>
              <a:ext uri="{FF2B5EF4-FFF2-40B4-BE49-F238E27FC236}">
                <a16:creationId xmlns:a16="http://schemas.microsoft.com/office/drawing/2014/main" id="{77E4E130-F0A8-4AD1-9C8E-D96F158121BA}"/>
              </a:ext>
            </a:extLst>
          </p:cNvPr>
          <p:cNvSpPr>
            <a:spLocks noGrp="1"/>
          </p:cNvSpPr>
          <p:nvPr>
            <p:ph sz="half" idx="2"/>
          </p:nvPr>
        </p:nvSpPr>
        <p:spPr>
          <a:xfrm>
            <a:off x="749259" y="2321170"/>
            <a:ext cx="4185623" cy="576262"/>
          </a:xfrm>
        </p:spPr>
        <p:txBody>
          <a:bodyPr>
            <a:normAutofit/>
          </a:bodyPr>
          <a:lstStyle/>
          <a:p>
            <a:r>
              <a:rPr lang="en-US" sz="2400" b="1" dirty="0">
                <a:solidFill>
                  <a:schemeClr val="tx1"/>
                </a:solidFill>
                <a:highlight>
                  <a:srgbClr val="FFFF00"/>
                </a:highlight>
              </a:rPr>
              <a:t>28% of the Population</a:t>
            </a:r>
          </a:p>
        </p:txBody>
      </p:sp>
      <p:sp>
        <p:nvSpPr>
          <p:cNvPr id="5" name="Text Placeholder 4">
            <a:extLst>
              <a:ext uri="{FF2B5EF4-FFF2-40B4-BE49-F238E27FC236}">
                <a16:creationId xmlns:a16="http://schemas.microsoft.com/office/drawing/2014/main" id="{8D423406-2D17-4159-B054-700C1021BCA2}"/>
              </a:ext>
            </a:extLst>
          </p:cNvPr>
          <p:cNvSpPr>
            <a:spLocks noGrp="1"/>
          </p:cNvSpPr>
          <p:nvPr>
            <p:ph type="body" sz="quarter" idx="3"/>
          </p:nvPr>
        </p:nvSpPr>
        <p:spPr>
          <a:xfrm>
            <a:off x="791466" y="4407752"/>
            <a:ext cx="4185618" cy="576262"/>
          </a:xfrm>
        </p:spPr>
        <p:txBody>
          <a:bodyPr/>
          <a:lstStyle/>
          <a:p>
            <a:r>
              <a:rPr lang="en-US" sz="2800" b="1" dirty="0">
                <a:solidFill>
                  <a:schemeClr val="tx1"/>
                </a:solidFill>
              </a:rPr>
              <a:t>PROJECTED</a:t>
            </a:r>
          </a:p>
        </p:txBody>
      </p:sp>
      <p:sp>
        <p:nvSpPr>
          <p:cNvPr id="6" name="Content Placeholder 5">
            <a:extLst>
              <a:ext uri="{FF2B5EF4-FFF2-40B4-BE49-F238E27FC236}">
                <a16:creationId xmlns:a16="http://schemas.microsoft.com/office/drawing/2014/main" id="{741D2FA5-D571-4D2C-A32E-1B9DEF38D2F5}"/>
              </a:ext>
            </a:extLst>
          </p:cNvPr>
          <p:cNvSpPr>
            <a:spLocks noGrp="1"/>
          </p:cNvSpPr>
          <p:nvPr>
            <p:ph sz="quarter" idx="4"/>
          </p:nvPr>
        </p:nvSpPr>
        <p:spPr>
          <a:xfrm>
            <a:off x="675745" y="5006921"/>
            <a:ext cx="5089788" cy="945755"/>
          </a:xfrm>
        </p:spPr>
        <p:txBody>
          <a:bodyPr>
            <a:normAutofit/>
          </a:bodyPr>
          <a:lstStyle/>
          <a:p>
            <a:r>
              <a:rPr lang="en-US" sz="2400" b="1" dirty="0">
                <a:solidFill>
                  <a:schemeClr val="tx1"/>
                </a:solidFill>
                <a:highlight>
                  <a:srgbClr val="FFFF00"/>
                </a:highlight>
              </a:rPr>
              <a:t>35% of the Population by 2030</a:t>
            </a:r>
          </a:p>
        </p:txBody>
      </p:sp>
      <p:sp>
        <p:nvSpPr>
          <p:cNvPr id="8" name="Rectangle 7">
            <a:extLst>
              <a:ext uri="{FF2B5EF4-FFF2-40B4-BE49-F238E27FC236}">
                <a16:creationId xmlns:a16="http://schemas.microsoft.com/office/drawing/2014/main" id="{D76DF97F-37B2-4584-ADF4-AC5CAD61BABD}"/>
              </a:ext>
            </a:extLst>
          </p:cNvPr>
          <p:cNvSpPr/>
          <p:nvPr/>
        </p:nvSpPr>
        <p:spPr>
          <a:xfrm>
            <a:off x="6096000" y="1657945"/>
            <a:ext cx="3981112" cy="2246769"/>
          </a:xfrm>
          <a:prstGeom prst="rect">
            <a:avLst/>
          </a:prstGeom>
        </p:spPr>
        <p:txBody>
          <a:bodyPr wrap="square">
            <a:spAutoFit/>
          </a:bodyPr>
          <a:lstStyle/>
          <a:p>
            <a:r>
              <a:rPr lang="en-US" sz="2000" b="1" dirty="0">
                <a:solidFill>
                  <a:srgbClr val="000000"/>
                </a:solidFill>
                <a:latin typeface="Calibri" panose="020F0502020204030204" pitchFamily="34" charset="0"/>
              </a:rPr>
              <a:t>      Age</a:t>
            </a:r>
            <a:r>
              <a:rPr lang="en-US" sz="2000" dirty="0">
                <a:solidFill>
                  <a:srgbClr val="000000"/>
                </a:solidFill>
                <a:latin typeface="Calibri" panose="020F0502020204030204" pitchFamily="34" charset="0"/>
              </a:rPr>
              <a:t>	</a:t>
            </a:r>
            <a:r>
              <a:rPr lang="en-US" sz="2000" b="1" dirty="0">
                <a:solidFill>
                  <a:srgbClr val="000000"/>
                </a:solidFill>
                <a:latin typeface="Calibri" panose="020F0502020204030204" pitchFamily="34" charset="0"/>
              </a:rPr>
              <a:t>        N = 60+ </a:t>
            </a:r>
            <a:r>
              <a:rPr lang="en-US" sz="2000" dirty="0">
                <a:solidFill>
                  <a:srgbClr val="000000"/>
                </a:solidFill>
                <a:latin typeface="Calibri" panose="020F0502020204030204" pitchFamily="34" charset="0"/>
              </a:rPr>
              <a:t>	     %</a:t>
            </a:r>
            <a:r>
              <a:rPr lang="en-US" sz="2000" b="1" dirty="0">
                <a:solidFill>
                  <a:srgbClr val="000000"/>
                </a:solidFill>
                <a:latin typeface="Calibri" panose="020F0502020204030204" pitchFamily="34" charset="0"/>
              </a:rPr>
              <a:t> of 60+ </a:t>
            </a:r>
            <a:r>
              <a:rPr lang="en-US" sz="2000" dirty="0">
                <a:solidFill>
                  <a:srgbClr val="000000"/>
                </a:solidFill>
                <a:latin typeface="Calibri" panose="020F0502020204030204" pitchFamily="34" charset="0"/>
              </a:rPr>
              <a:t>	</a:t>
            </a:r>
          </a:p>
          <a:p>
            <a:r>
              <a:rPr lang="en-US" sz="2000" dirty="0">
                <a:solidFill>
                  <a:srgbClr val="000000"/>
                </a:solidFill>
                <a:latin typeface="Calibri" panose="020F0502020204030204" pitchFamily="34" charset="0"/>
              </a:rPr>
              <a:t>   60 – 64 	39,732 		27% 	</a:t>
            </a:r>
          </a:p>
          <a:p>
            <a:r>
              <a:rPr lang="en-US" sz="2000" dirty="0">
                <a:solidFill>
                  <a:srgbClr val="000000"/>
                </a:solidFill>
                <a:latin typeface="Calibri" panose="020F0502020204030204" pitchFamily="34" charset="0"/>
              </a:rPr>
              <a:t>   65 – 69 	31,327 		25% 	</a:t>
            </a:r>
          </a:p>
          <a:p>
            <a:r>
              <a:rPr lang="en-US" sz="2000" dirty="0">
                <a:solidFill>
                  <a:srgbClr val="000000"/>
                </a:solidFill>
                <a:latin typeface="Calibri" panose="020F0502020204030204" pitchFamily="34" charset="0"/>
              </a:rPr>
              <a:t>   70 – 74 	31,722 		19% 	</a:t>
            </a:r>
          </a:p>
          <a:p>
            <a:r>
              <a:rPr lang="en-US" sz="2000" dirty="0">
                <a:solidFill>
                  <a:srgbClr val="000000"/>
                </a:solidFill>
                <a:latin typeface="Calibri" panose="020F0502020204030204" pitchFamily="34" charset="0"/>
              </a:rPr>
              <a:t>   75 – 79 	16,503 		12% 	</a:t>
            </a:r>
          </a:p>
          <a:p>
            <a:r>
              <a:rPr lang="en-US" sz="2000" dirty="0">
                <a:solidFill>
                  <a:srgbClr val="000000"/>
                </a:solidFill>
                <a:latin typeface="Calibri" panose="020F0502020204030204" pitchFamily="34" charset="0"/>
              </a:rPr>
              <a:t>   80 – 84 	11,584 		7% 	</a:t>
            </a:r>
          </a:p>
          <a:p>
            <a:r>
              <a:rPr lang="en-US" sz="2000" dirty="0">
                <a:solidFill>
                  <a:srgbClr val="000000"/>
                </a:solidFill>
                <a:latin typeface="Calibri" panose="020F0502020204030204" pitchFamily="34" charset="0"/>
              </a:rPr>
              <a:t>   85+ 		11,264 		9% </a:t>
            </a:r>
            <a:r>
              <a:rPr lang="en-US" dirty="0">
                <a:solidFill>
                  <a:srgbClr val="000000"/>
                </a:solidFill>
                <a:latin typeface="Calibri" panose="020F0502020204030204" pitchFamily="34" charset="0"/>
              </a:rPr>
              <a:t>	</a:t>
            </a:r>
          </a:p>
        </p:txBody>
      </p:sp>
      <p:sp>
        <p:nvSpPr>
          <p:cNvPr id="9" name="Rectangle 8">
            <a:extLst>
              <a:ext uri="{FF2B5EF4-FFF2-40B4-BE49-F238E27FC236}">
                <a16:creationId xmlns:a16="http://schemas.microsoft.com/office/drawing/2014/main" id="{6232D55C-63A2-4CD2-8BC0-3B0DD08F6C3C}"/>
              </a:ext>
            </a:extLst>
          </p:cNvPr>
          <p:cNvSpPr/>
          <p:nvPr/>
        </p:nvSpPr>
        <p:spPr>
          <a:xfrm>
            <a:off x="675745" y="5457545"/>
            <a:ext cx="5274817" cy="1015663"/>
          </a:xfrm>
          <a:prstGeom prst="rect">
            <a:avLst/>
          </a:prstGeom>
        </p:spPr>
        <p:txBody>
          <a:bodyPr wrap="square">
            <a:spAutoFit/>
          </a:bodyPr>
          <a:lstStyle/>
          <a:p>
            <a:r>
              <a:rPr lang="en-US" sz="2000" dirty="0">
                <a:solidFill>
                  <a:srgbClr val="000000"/>
                </a:solidFill>
                <a:latin typeface="Calibri" panose="020F0502020204030204" pitchFamily="34" charset="0"/>
              </a:rPr>
              <a:t>Total population of Sonoma County   521,303 	</a:t>
            </a:r>
          </a:p>
          <a:p>
            <a:r>
              <a:rPr lang="en-US" sz="2000" dirty="0">
                <a:solidFill>
                  <a:srgbClr val="000000"/>
                </a:solidFill>
                <a:latin typeface="Calibri" panose="020F0502020204030204" pitchFamily="34" charset="0"/>
              </a:rPr>
              <a:t>Total population of people age 60+ 	  182,459 	</a:t>
            </a:r>
          </a:p>
          <a:p>
            <a:r>
              <a:rPr lang="en-US" sz="2000" dirty="0">
                <a:solidFill>
                  <a:srgbClr val="000000"/>
                </a:solidFill>
                <a:latin typeface="Calibri" panose="020F0502020204030204" pitchFamily="34" charset="0"/>
              </a:rPr>
              <a:t>% of people age 60+ 				  35% 	</a:t>
            </a:r>
          </a:p>
        </p:txBody>
      </p:sp>
      <p:sp>
        <p:nvSpPr>
          <p:cNvPr id="10" name="Rectangle 9">
            <a:extLst>
              <a:ext uri="{FF2B5EF4-FFF2-40B4-BE49-F238E27FC236}">
                <a16:creationId xmlns:a16="http://schemas.microsoft.com/office/drawing/2014/main" id="{EF4A525F-87CE-4CF1-942D-8B9E6754225D}"/>
              </a:ext>
            </a:extLst>
          </p:cNvPr>
          <p:cNvSpPr/>
          <p:nvPr/>
        </p:nvSpPr>
        <p:spPr>
          <a:xfrm>
            <a:off x="724710" y="2847241"/>
            <a:ext cx="5274817" cy="1015663"/>
          </a:xfrm>
          <a:prstGeom prst="rect">
            <a:avLst/>
          </a:prstGeom>
        </p:spPr>
        <p:txBody>
          <a:bodyPr wrap="square">
            <a:spAutoFit/>
          </a:bodyPr>
          <a:lstStyle/>
          <a:p>
            <a:r>
              <a:rPr lang="en-US" sz="2000" dirty="0">
                <a:solidFill>
                  <a:srgbClr val="000000"/>
                </a:solidFill>
                <a:latin typeface="Calibri" panose="020F0502020204030204" pitchFamily="34" charset="0"/>
              </a:rPr>
              <a:t>Total population of Sonoma County   492,498 	</a:t>
            </a:r>
          </a:p>
          <a:p>
            <a:r>
              <a:rPr lang="en-US" sz="2000" dirty="0">
                <a:solidFill>
                  <a:srgbClr val="000000"/>
                </a:solidFill>
                <a:latin typeface="Calibri" panose="020F0502020204030204" pitchFamily="34" charset="0"/>
              </a:rPr>
              <a:t>Total population of people age 60+ 	  138,132 	</a:t>
            </a:r>
          </a:p>
          <a:p>
            <a:r>
              <a:rPr lang="en-US" sz="2000" dirty="0">
                <a:solidFill>
                  <a:srgbClr val="000000"/>
                </a:solidFill>
                <a:latin typeface="Calibri" panose="020F0502020204030204" pitchFamily="34" charset="0"/>
              </a:rPr>
              <a:t>% of people age 60+ 				  28% 	</a:t>
            </a:r>
          </a:p>
        </p:txBody>
      </p:sp>
      <p:pic>
        <p:nvPicPr>
          <p:cNvPr id="7" name="Picture 6" descr="A cartoon character with arms and legs&#10;&#10;Description automatically generated">
            <a:extLst>
              <a:ext uri="{FF2B5EF4-FFF2-40B4-BE49-F238E27FC236}">
                <a16:creationId xmlns:a16="http://schemas.microsoft.com/office/drawing/2014/main" id="{31EC0120-3D28-9786-0F83-78094B41E810}"/>
              </a:ext>
            </a:extLst>
          </p:cNvPr>
          <p:cNvPicPr>
            <a:picLocks noChangeAspect="1"/>
          </p:cNvPicPr>
          <p:nvPr/>
        </p:nvPicPr>
        <p:blipFill>
          <a:blip r:embed="rId2"/>
          <a:stretch>
            <a:fillRect/>
          </a:stretch>
        </p:blipFill>
        <p:spPr>
          <a:xfrm>
            <a:off x="3220639" y="3718215"/>
            <a:ext cx="1323975" cy="1190625"/>
          </a:xfrm>
          <a:prstGeom prst="rect">
            <a:avLst/>
          </a:prstGeom>
        </p:spPr>
      </p:pic>
    </p:spTree>
    <p:extLst>
      <p:ext uri="{BB962C8B-B14F-4D97-AF65-F5344CB8AC3E}">
        <p14:creationId xmlns:p14="http://schemas.microsoft.com/office/powerpoint/2010/main" val="7941174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2472</TotalTime>
  <Words>2359</Words>
  <Application>Microsoft Office PowerPoint</Application>
  <PresentationFormat>Widescreen</PresentationFormat>
  <Paragraphs>255</Paragraphs>
  <Slides>38</Slides>
  <Notes>14</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Helvetica Neue</vt:lpstr>
      <vt:lpstr>Trebuchet MS</vt:lpstr>
      <vt:lpstr>Wingdings 3</vt:lpstr>
      <vt:lpstr>Facet</vt:lpstr>
      <vt:lpstr>Office Theme</vt:lpstr>
      <vt:lpstr>Sonoma County Area Agency on Aging Advisory Council  04.30.2024: Sonoma County Aging &amp; Disability Commission  New Member Orientation April 17, 2024</vt:lpstr>
      <vt:lpstr>Welcome!</vt:lpstr>
      <vt:lpstr>Land Acknowledgement</vt:lpstr>
      <vt:lpstr>Agenda</vt:lpstr>
      <vt:lpstr>Aging &amp; Disability Network – High Level</vt:lpstr>
      <vt:lpstr>Service  Network</vt:lpstr>
      <vt:lpstr>PowerPoint Presentation</vt:lpstr>
      <vt:lpstr>Sonoma County Demographics</vt:lpstr>
      <vt:lpstr># OLDER ADULTS &amp; PROJECTED</vt:lpstr>
      <vt:lpstr>Demographics of Sonoma County</vt:lpstr>
      <vt:lpstr>Demographics of Sonoma County</vt:lpstr>
      <vt:lpstr>Priority Populations Served by Funding</vt:lpstr>
      <vt:lpstr>Financial Insecurity</vt:lpstr>
      <vt:lpstr>Financial Insecurity in Sonoma County</vt:lpstr>
      <vt:lpstr>Area Plan: Needs Assessment Priority Areas &amp; Survey Demographics</vt:lpstr>
      <vt:lpstr>To Identify Funding &amp; Initiative Priorities for the County</vt:lpstr>
      <vt:lpstr>Needs Assessment 2024 – 2028 Top Concerns</vt:lpstr>
      <vt:lpstr>Top Concerns: Survey &amp; Focus Group Details</vt:lpstr>
      <vt:lpstr>Human Services Department Adult &amp; Aging Division and the Community &amp; Administrative Services Section</vt:lpstr>
      <vt:lpstr>PowerPoint Presentation</vt:lpstr>
      <vt:lpstr>Adult &amp; Aging Budget &amp; Services High Level View</vt:lpstr>
      <vt:lpstr>PowerPoint Presentation</vt:lpstr>
      <vt:lpstr>Examples of community partnerships leveraged by Area Agency on Aging</vt:lpstr>
      <vt:lpstr>Countywide Initiatives</vt:lpstr>
      <vt:lpstr>Area Agency on Aging Advisory Council</vt:lpstr>
      <vt:lpstr>PowerPoint Presentation</vt:lpstr>
      <vt:lpstr>Advisory Council Statewide Structure</vt:lpstr>
      <vt:lpstr>Structure of the Commission</vt:lpstr>
      <vt:lpstr>New Member Commission Mentors</vt:lpstr>
      <vt:lpstr>Engagement &amp; Education</vt:lpstr>
      <vt:lpstr>Required Trainings &amp; Forms</vt:lpstr>
      <vt:lpstr>Volunteer Hours Tracking</vt:lpstr>
      <vt:lpstr>Roles &amp; Opportunities of Commission Members</vt:lpstr>
      <vt:lpstr>Advocacy is needed from Commission Members</vt:lpstr>
      <vt:lpstr>Margaret Mead</vt:lpstr>
      <vt:lpstr>Concept for strengthening advocacy</vt:lpstr>
      <vt:lpstr>Examples of Advocacy Opportunities</vt:lpstr>
      <vt:lpstr> 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Agency on Aging Advisory Council Planning Day</dc:title>
  <dc:creator>Katie Parrish</dc:creator>
  <cp:lastModifiedBy>Katie Parrish</cp:lastModifiedBy>
  <cp:revision>62</cp:revision>
  <dcterms:created xsi:type="dcterms:W3CDTF">2023-08-09T20:44:17Z</dcterms:created>
  <dcterms:modified xsi:type="dcterms:W3CDTF">2024-04-17T17:18:03Z</dcterms:modified>
</cp:coreProperties>
</file>